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840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7426" y="4825"/>
            <a:ext cx="1218565" cy="6853555"/>
          </a:xfrm>
          <a:custGeom>
            <a:avLst/>
            <a:gdLst/>
            <a:ahLst/>
            <a:cxnLst/>
            <a:rect l="l" t="t" r="r" b="b"/>
            <a:pathLst>
              <a:path w="1218565" h="6853555">
                <a:moveTo>
                  <a:pt x="0" y="0"/>
                </a:moveTo>
                <a:lnTo>
                  <a:pt x="1218353" y="6853174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48609" y="3694896"/>
            <a:ext cx="4743450" cy="3163570"/>
          </a:xfrm>
          <a:custGeom>
            <a:avLst/>
            <a:gdLst/>
            <a:ahLst/>
            <a:cxnLst/>
            <a:rect l="l" t="t" r="r" b="b"/>
            <a:pathLst>
              <a:path w="4743450" h="3163570">
                <a:moveTo>
                  <a:pt x="4743390" y="0"/>
                </a:moveTo>
                <a:lnTo>
                  <a:pt x="0" y="3163103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100" y="0"/>
            <a:ext cx="3009900" cy="6858000"/>
          </a:xfrm>
          <a:custGeom>
            <a:avLst/>
            <a:gdLst/>
            <a:ahLst/>
            <a:cxnLst/>
            <a:rect l="l" t="t" r="r" b="b"/>
            <a:pathLst>
              <a:path w="3009900" h="6858000">
                <a:moveTo>
                  <a:pt x="3009900" y="0"/>
                </a:moveTo>
                <a:lnTo>
                  <a:pt x="2044400" y="0"/>
                </a:lnTo>
                <a:lnTo>
                  <a:pt x="0" y="6858000"/>
                </a:lnTo>
                <a:lnTo>
                  <a:pt x="3009900" y="6858000"/>
                </a:lnTo>
                <a:lnTo>
                  <a:pt x="3009900" y="0"/>
                </a:lnTo>
                <a:close/>
              </a:path>
            </a:pathLst>
          </a:custGeom>
          <a:solidFill>
            <a:srgbClr val="90C225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2878" y="0"/>
            <a:ext cx="2589530" cy="6858000"/>
          </a:xfrm>
          <a:custGeom>
            <a:avLst/>
            <a:gdLst/>
            <a:ahLst/>
            <a:cxnLst/>
            <a:rect l="l" t="t" r="r" b="b"/>
            <a:pathLst>
              <a:path w="2589529" h="6858000">
                <a:moveTo>
                  <a:pt x="2589120" y="0"/>
                </a:moveTo>
                <a:lnTo>
                  <a:pt x="0" y="0"/>
                </a:lnTo>
                <a:lnTo>
                  <a:pt x="1208884" y="6858000"/>
                </a:lnTo>
                <a:lnTo>
                  <a:pt x="2589120" y="6858000"/>
                </a:lnTo>
                <a:lnTo>
                  <a:pt x="2589120" y="0"/>
                </a:lnTo>
                <a:close/>
              </a:path>
            </a:pathLst>
          </a:custGeom>
          <a:solidFill>
            <a:srgbClr val="90C225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4450" y="3048000"/>
            <a:ext cx="3257550" cy="3810000"/>
          </a:xfrm>
          <a:custGeom>
            <a:avLst/>
            <a:gdLst/>
            <a:ahLst/>
            <a:cxnLst/>
            <a:rect l="l" t="t" r="r" b="b"/>
            <a:pathLst>
              <a:path w="3257550" h="3810000">
                <a:moveTo>
                  <a:pt x="3257550" y="0"/>
                </a:moveTo>
                <a:lnTo>
                  <a:pt x="0" y="3810000"/>
                </a:lnTo>
                <a:lnTo>
                  <a:pt x="3257550" y="3810000"/>
                </a:lnTo>
                <a:lnTo>
                  <a:pt x="3257550" y="0"/>
                </a:lnTo>
                <a:close/>
              </a:path>
            </a:pathLst>
          </a:custGeom>
          <a:solidFill>
            <a:srgbClr val="539F20">
              <a:alpha val="7215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930" y="0"/>
            <a:ext cx="2854325" cy="6858000"/>
          </a:xfrm>
          <a:custGeom>
            <a:avLst/>
            <a:gdLst/>
            <a:ahLst/>
            <a:cxnLst/>
            <a:rect l="l" t="t" r="r" b="b"/>
            <a:pathLst>
              <a:path w="2854325" h="6858000">
                <a:moveTo>
                  <a:pt x="2854069" y="0"/>
                </a:moveTo>
                <a:lnTo>
                  <a:pt x="0" y="0"/>
                </a:lnTo>
                <a:lnTo>
                  <a:pt x="2470021" y="6858000"/>
                </a:lnTo>
                <a:lnTo>
                  <a:pt x="2854069" y="6858000"/>
                </a:lnTo>
                <a:lnTo>
                  <a:pt x="2854069" y="0"/>
                </a:lnTo>
                <a:close/>
              </a:path>
            </a:pathLst>
          </a:custGeom>
          <a:solidFill>
            <a:srgbClr val="3E7818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6600" y="0"/>
            <a:ext cx="1295400" cy="6858000"/>
          </a:xfrm>
          <a:custGeom>
            <a:avLst/>
            <a:gdLst/>
            <a:ahLst/>
            <a:cxnLst/>
            <a:rect l="l" t="t" r="r" b="b"/>
            <a:pathLst>
              <a:path w="1295400" h="6858000">
                <a:moveTo>
                  <a:pt x="1295400" y="0"/>
                </a:moveTo>
                <a:lnTo>
                  <a:pt x="1022453" y="0"/>
                </a:lnTo>
                <a:lnTo>
                  <a:pt x="0" y="6858000"/>
                </a:lnTo>
                <a:lnTo>
                  <a:pt x="1295400" y="6858000"/>
                </a:lnTo>
                <a:lnTo>
                  <a:pt x="1295400" y="0"/>
                </a:lnTo>
                <a:close/>
              </a:path>
            </a:pathLst>
          </a:custGeom>
          <a:solidFill>
            <a:srgbClr val="C0E37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36247" y="0"/>
            <a:ext cx="1256030" cy="6858000"/>
          </a:xfrm>
          <a:custGeom>
            <a:avLst/>
            <a:gdLst/>
            <a:ahLst/>
            <a:cxnLst/>
            <a:rect l="l" t="t" r="r" b="b"/>
            <a:pathLst>
              <a:path w="1256029" h="6858000">
                <a:moveTo>
                  <a:pt x="1255752" y="0"/>
                </a:moveTo>
                <a:lnTo>
                  <a:pt x="0" y="0"/>
                </a:lnTo>
                <a:lnTo>
                  <a:pt x="1114528" y="6858000"/>
                </a:lnTo>
                <a:lnTo>
                  <a:pt x="1255752" y="6857999"/>
                </a:lnTo>
                <a:lnTo>
                  <a:pt x="1255752" y="0"/>
                </a:lnTo>
                <a:close/>
              </a:path>
            </a:pathLst>
          </a:custGeom>
          <a:solidFill>
            <a:srgbClr val="90C225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725" y="3590925"/>
            <a:ext cx="1819275" cy="3267075"/>
          </a:xfrm>
          <a:custGeom>
            <a:avLst/>
            <a:gdLst/>
            <a:ahLst/>
            <a:cxnLst/>
            <a:rect l="l" t="t" r="r" b="b"/>
            <a:pathLst>
              <a:path w="1819275" h="3267075">
                <a:moveTo>
                  <a:pt x="1819275" y="0"/>
                </a:moveTo>
                <a:lnTo>
                  <a:pt x="0" y="3267075"/>
                </a:lnTo>
                <a:lnTo>
                  <a:pt x="1819275" y="3267075"/>
                </a:lnTo>
                <a:lnTo>
                  <a:pt x="1819275" y="0"/>
                </a:lnTo>
                <a:close/>
              </a:path>
            </a:pathLst>
          </a:custGeom>
          <a:solidFill>
            <a:srgbClr val="90C22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4010025"/>
            <a:ext cx="447675" cy="2847975"/>
          </a:xfrm>
          <a:custGeom>
            <a:avLst/>
            <a:gdLst/>
            <a:ahLst/>
            <a:cxnLst/>
            <a:rect l="l" t="t" r="r" b="b"/>
            <a:pathLst>
              <a:path w="447675" h="2847975">
                <a:moveTo>
                  <a:pt x="0" y="0"/>
                </a:moveTo>
                <a:lnTo>
                  <a:pt x="0" y="2847975"/>
                </a:lnTo>
                <a:lnTo>
                  <a:pt x="447675" y="2847975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7426" y="4825"/>
            <a:ext cx="1218565" cy="6853555"/>
          </a:xfrm>
          <a:custGeom>
            <a:avLst/>
            <a:gdLst/>
            <a:ahLst/>
            <a:cxnLst/>
            <a:rect l="l" t="t" r="r" b="b"/>
            <a:pathLst>
              <a:path w="1218565" h="6853555">
                <a:moveTo>
                  <a:pt x="0" y="0"/>
                </a:moveTo>
                <a:lnTo>
                  <a:pt x="1218353" y="6853174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48609" y="3694896"/>
            <a:ext cx="4743450" cy="3163570"/>
          </a:xfrm>
          <a:custGeom>
            <a:avLst/>
            <a:gdLst/>
            <a:ahLst/>
            <a:cxnLst/>
            <a:rect l="l" t="t" r="r" b="b"/>
            <a:pathLst>
              <a:path w="4743450" h="3163570">
                <a:moveTo>
                  <a:pt x="4743390" y="0"/>
                </a:moveTo>
                <a:lnTo>
                  <a:pt x="0" y="3163103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100" y="0"/>
            <a:ext cx="3009900" cy="6858000"/>
          </a:xfrm>
          <a:custGeom>
            <a:avLst/>
            <a:gdLst/>
            <a:ahLst/>
            <a:cxnLst/>
            <a:rect l="l" t="t" r="r" b="b"/>
            <a:pathLst>
              <a:path w="3009900" h="6858000">
                <a:moveTo>
                  <a:pt x="3009900" y="0"/>
                </a:moveTo>
                <a:lnTo>
                  <a:pt x="2044400" y="0"/>
                </a:lnTo>
                <a:lnTo>
                  <a:pt x="0" y="6858000"/>
                </a:lnTo>
                <a:lnTo>
                  <a:pt x="3009900" y="6858000"/>
                </a:lnTo>
                <a:lnTo>
                  <a:pt x="3009900" y="0"/>
                </a:lnTo>
                <a:close/>
              </a:path>
            </a:pathLst>
          </a:custGeom>
          <a:solidFill>
            <a:srgbClr val="90C225">
              <a:alpha val="3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2878" y="0"/>
            <a:ext cx="2589530" cy="6858000"/>
          </a:xfrm>
          <a:custGeom>
            <a:avLst/>
            <a:gdLst/>
            <a:ahLst/>
            <a:cxnLst/>
            <a:rect l="l" t="t" r="r" b="b"/>
            <a:pathLst>
              <a:path w="2589529" h="6858000">
                <a:moveTo>
                  <a:pt x="2589120" y="0"/>
                </a:moveTo>
                <a:lnTo>
                  <a:pt x="0" y="0"/>
                </a:lnTo>
                <a:lnTo>
                  <a:pt x="1208884" y="6858000"/>
                </a:lnTo>
                <a:lnTo>
                  <a:pt x="2589120" y="6858000"/>
                </a:lnTo>
                <a:lnTo>
                  <a:pt x="2589120" y="0"/>
                </a:lnTo>
                <a:close/>
              </a:path>
            </a:pathLst>
          </a:custGeom>
          <a:solidFill>
            <a:srgbClr val="90C225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4450" y="3048000"/>
            <a:ext cx="3257550" cy="3810000"/>
          </a:xfrm>
          <a:custGeom>
            <a:avLst/>
            <a:gdLst/>
            <a:ahLst/>
            <a:cxnLst/>
            <a:rect l="l" t="t" r="r" b="b"/>
            <a:pathLst>
              <a:path w="3257550" h="3810000">
                <a:moveTo>
                  <a:pt x="3257550" y="0"/>
                </a:moveTo>
                <a:lnTo>
                  <a:pt x="0" y="3810000"/>
                </a:lnTo>
                <a:lnTo>
                  <a:pt x="3257550" y="3810000"/>
                </a:lnTo>
                <a:lnTo>
                  <a:pt x="3257550" y="0"/>
                </a:lnTo>
                <a:close/>
              </a:path>
            </a:pathLst>
          </a:custGeom>
          <a:solidFill>
            <a:srgbClr val="539F20">
              <a:alpha val="7215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930" y="0"/>
            <a:ext cx="2854325" cy="6858000"/>
          </a:xfrm>
          <a:custGeom>
            <a:avLst/>
            <a:gdLst/>
            <a:ahLst/>
            <a:cxnLst/>
            <a:rect l="l" t="t" r="r" b="b"/>
            <a:pathLst>
              <a:path w="2854325" h="6858000">
                <a:moveTo>
                  <a:pt x="2854069" y="0"/>
                </a:moveTo>
                <a:lnTo>
                  <a:pt x="0" y="0"/>
                </a:lnTo>
                <a:lnTo>
                  <a:pt x="2470021" y="6858000"/>
                </a:lnTo>
                <a:lnTo>
                  <a:pt x="2854069" y="6858000"/>
                </a:lnTo>
                <a:lnTo>
                  <a:pt x="2854069" y="0"/>
                </a:lnTo>
                <a:close/>
              </a:path>
            </a:pathLst>
          </a:custGeom>
          <a:solidFill>
            <a:srgbClr val="3E7818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6600" y="0"/>
            <a:ext cx="1295400" cy="6858000"/>
          </a:xfrm>
          <a:custGeom>
            <a:avLst/>
            <a:gdLst/>
            <a:ahLst/>
            <a:cxnLst/>
            <a:rect l="l" t="t" r="r" b="b"/>
            <a:pathLst>
              <a:path w="1295400" h="6858000">
                <a:moveTo>
                  <a:pt x="1295400" y="0"/>
                </a:moveTo>
                <a:lnTo>
                  <a:pt x="1022453" y="0"/>
                </a:lnTo>
                <a:lnTo>
                  <a:pt x="0" y="6858000"/>
                </a:lnTo>
                <a:lnTo>
                  <a:pt x="1295400" y="6858000"/>
                </a:lnTo>
                <a:lnTo>
                  <a:pt x="1295400" y="0"/>
                </a:lnTo>
                <a:close/>
              </a:path>
            </a:pathLst>
          </a:custGeom>
          <a:solidFill>
            <a:srgbClr val="C0E374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36247" y="0"/>
            <a:ext cx="1256030" cy="6858000"/>
          </a:xfrm>
          <a:custGeom>
            <a:avLst/>
            <a:gdLst/>
            <a:ahLst/>
            <a:cxnLst/>
            <a:rect l="l" t="t" r="r" b="b"/>
            <a:pathLst>
              <a:path w="1256029" h="6858000">
                <a:moveTo>
                  <a:pt x="1255752" y="0"/>
                </a:moveTo>
                <a:lnTo>
                  <a:pt x="0" y="0"/>
                </a:lnTo>
                <a:lnTo>
                  <a:pt x="1114528" y="6858000"/>
                </a:lnTo>
                <a:lnTo>
                  <a:pt x="1255752" y="6857999"/>
                </a:lnTo>
                <a:lnTo>
                  <a:pt x="1255752" y="0"/>
                </a:lnTo>
                <a:close/>
              </a:path>
            </a:pathLst>
          </a:custGeom>
          <a:solidFill>
            <a:srgbClr val="90C225">
              <a:alpha val="6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725" y="3590925"/>
            <a:ext cx="1819275" cy="3267075"/>
          </a:xfrm>
          <a:custGeom>
            <a:avLst/>
            <a:gdLst/>
            <a:ahLst/>
            <a:cxnLst/>
            <a:rect l="l" t="t" r="r" b="b"/>
            <a:pathLst>
              <a:path w="1819275" h="3267075">
                <a:moveTo>
                  <a:pt x="1819275" y="0"/>
                </a:moveTo>
                <a:lnTo>
                  <a:pt x="0" y="3267075"/>
                </a:lnTo>
                <a:lnTo>
                  <a:pt x="1819275" y="3267075"/>
                </a:lnTo>
                <a:lnTo>
                  <a:pt x="1819275" y="0"/>
                </a:lnTo>
                <a:close/>
              </a:path>
            </a:pathLst>
          </a:custGeom>
          <a:solidFill>
            <a:srgbClr val="90C225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51535" y="553656"/>
            <a:ext cx="10488929" cy="733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5480" y="1381823"/>
            <a:ext cx="8762365" cy="46628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38200" cy="5667375"/>
          </a:xfrm>
          <a:custGeom>
            <a:avLst/>
            <a:gdLst/>
            <a:ahLst/>
            <a:cxnLst/>
            <a:rect l="l" t="t" r="r" b="b"/>
            <a:pathLst>
              <a:path w="838200" h="5667375">
                <a:moveTo>
                  <a:pt x="838200" y="0"/>
                </a:moveTo>
                <a:lnTo>
                  <a:pt x="0" y="0"/>
                </a:lnTo>
                <a:lnTo>
                  <a:pt x="0" y="5667375"/>
                </a:lnTo>
                <a:lnTo>
                  <a:pt x="83820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40076" y="2851467"/>
            <a:ext cx="6560184" cy="1929764"/>
          </a:xfrm>
          <a:prstGeom prst="rect">
            <a:avLst/>
          </a:prstGeom>
        </p:spPr>
        <p:txBody>
          <a:bodyPr vert="horz" wrap="square" lIns="0" tIns="3168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495"/>
              </a:spcBef>
            </a:pPr>
            <a:r>
              <a:rPr sz="5400" dirty="0"/>
              <a:t>NRB</a:t>
            </a:r>
            <a:r>
              <a:rPr sz="5400" spc="-65" dirty="0"/>
              <a:t> </a:t>
            </a:r>
            <a:r>
              <a:rPr sz="5400" dirty="0"/>
              <a:t>PROJECTS</a:t>
            </a:r>
            <a:r>
              <a:rPr sz="5400" spc="-130" dirty="0"/>
              <a:t> </a:t>
            </a:r>
            <a:r>
              <a:rPr sz="5400" spc="-10" dirty="0"/>
              <a:t>Y2025</a:t>
            </a:r>
            <a:endParaRPr sz="5400"/>
          </a:p>
          <a:p>
            <a:pPr marL="4799965" marR="6350" indent="247015" algn="r">
              <a:lnSpc>
                <a:spcPts val="3160"/>
              </a:lnSpc>
            </a:pPr>
            <a:r>
              <a:rPr sz="1800" dirty="0">
                <a:solidFill>
                  <a:srgbClr val="7E7E7E"/>
                </a:solidFill>
              </a:rPr>
              <a:t>Dilruba</a:t>
            </a:r>
            <a:r>
              <a:rPr sz="1800" spc="-70" dirty="0">
                <a:solidFill>
                  <a:srgbClr val="7E7E7E"/>
                </a:solidFill>
              </a:rPr>
              <a:t> </a:t>
            </a:r>
            <a:r>
              <a:rPr sz="1800" spc="-35" dirty="0">
                <a:solidFill>
                  <a:srgbClr val="7E7E7E"/>
                </a:solidFill>
              </a:rPr>
              <a:t>Yasmin </a:t>
            </a:r>
            <a:r>
              <a:rPr sz="1800" dirty="0">
                <a:solidFill>
                  <a:srgbClr val="7E7E7E"/>
                </a:solidFill>
              </a:rPr>
              <a:t>January</a:t>
            </a:r>
            <a:r>
              <a:rPr sz="1800" spc="-45" dirty="0">
                <a:solidFill>
                  <a:srgbClr val="7E7E7E"/>
                </a:solidFill>
              </a:rPr>
              <a:t> </a:t>
            </a:r>
            <a:r>
              <a:rPr sz="1800" dirty="0">
                <a:solidFill>
                  <a:srgbClr val="7E7E7E"/>
                </a:solidFill>
              </a:rPr>
              <a:t>18,</a:t>
            </a:r>
            <a:r>
              <a:rPr sz="1800" spc="-45" dirty="0">
                <a:solidFill>
                  <a:srgbClr val="7E7E7E"/>
                </a:solidFill>
              </a:rPr>
              <a:t> </a:t>
            </a:r>
            <a:r>
              <a:rPr sz="1800" spc="-20" dirty="0">
                <a:solidFill>
                  <a:srgbClr val="7E7E7E"/>
                </a:solidFill>
              </a:rPr>
              <a:t>2025</a:t>
            </a:r>
            <a:endParaRPr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AB0F3-DB3F-7CDF-9D67-6D7A0C1C7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535" y="553656"/>
            <a:ext cx="10488929" cy="353943"/>
          </a:xfrm>
        </p:spPr>
        <p:txBody>
          <a:bodyPr/>
          <a:lstStyle/>
          <a:p>
            <a:r>
              <a:rPr lang="en-US" dirty="0"/>
              <a:t>Summary</a:t>
            </a:r>
            <a:endParaRPr lang="en-AU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5FDEC7D-A0D5-4901-4492-79FFB5FD67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950510"/>
              </p:ext>
            </p:extLst>
          </p:nvPr>
        </p:nvGraphicFramePr>
        <p:xfrm>
          <a:off x="760621" y="1143000"/>
          <a:ext cx="10670756" cy="5243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3403">
                  <a:extLst>
                    <a:ext uri="{9D8B030D-6E8A-4147-A177-3AD203B41FA5}">
                      <a16:colId xmlns:a16="http://schemas.microsoft.com/office/drawing/2014/main" val="3557040608"/>
                    </a:ext>
                  </a:extLst>
                </a:gridCol>
                <a:gridCol w="2440305">
                  <a:extLst>
                    <a:ext uri="{9D8B030D-6E8A-4147-A177-3AD203B41FA5}">
                      <a16:colId xmlns:a16="http://schemas.microsoft.com/office/drawing/2014/main" val="1335802657"/>
                    </a:ext>
                  </a:extLst>
                </a:gridCol>
                <a:gridCol w="2568524">
                  <a:extLst>
                    <a:ext uri="{9D8B030D-6E8A-4147-A177-3AD203B41FA5}">
                      <a16:colId xmlns:a16="http://schemas.microsoft.com/office/drawing/2014/main" val="1514109275"/>
                    </a:ext>
                  </a:extLst>
                </a:gridCol>
                <a:gridCol w="2568524">
                  <a:extLst>
                    <a:ext uri="{9D8B030D-6E8A-4147-A177-3AD203B41FA5}">
                      <a16:colId xmlns:a16="http://schemas.microsoft.com/office/drawing/2014/main" val="3478990755"/>
                    </a:ext>
                  </a:extLst>
                </a:gridCol>
              </a:tblGrid>
              <a:tr h="747355">
                <a:tc>
                  <a:txBody>
                    <a:bodyPr/>
                    <a:lstStyle/>
                    <a:p>
                      <a:r>
                        <a:rPr lang="en-US" dirty="0"/>
                        <a:t>Project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Budget proposed (BDT)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Challenge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Mitigation/ </a:t>
                      </a:r>
                    </a:p>
                    <a:p>
                      <a:r>
                        <a:rPr lang="en-US" dirty="0"/>
                        <a:t>Execution process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268359"/>
                  </a:ext>
                </a:extLst>
              </a:tr>
              <a:tr h="747355">
                <a:tc>
                  <a:txBody>
                    <a:bodyPr/>
                    <a:lstStyle/>
                    <a:p>
                      <a:r>
                        <a:rPr lang="en-AU" sz="1800" dirty="0"/>
                        <a:t>GREEN</a:t>
                      </a:r>
                      <a:r>
                        <a:rPr lang="en-AU" sz="1800" spc="-55" dirty="0"/>
                        <a:t> </a:t>
                      </a:r>
                      <a:r>
                        <a:rPr lang="en-AU" sz="1800" dirty="0"/>
                        <a:t>BD</a:t>
                      </a:r>
                      <a:r>
                        <a:rPr lang="en-AU" sz="1800" spc="-40" dirty="0"/>
                        <a:t> </a:t>
                      </a:r>
                      <a:r>
                        <a:rPr lang="en-AU" sz="1800" dirty="0"/>
                        <a:t>CLEAN</a:t>
                      </a:r>
                      <a:r>
                        <a:rPr lang="en-AU" sz="1800" spc="-55" dirty="0"/>
                        <a:t> </a:t>
                      </a:r>
                      <a:r>
                        <a:rPr lang="en-AU" sz="1800" spc="-25" dirty="0"/>
                        <a:t>BD</a:t>
                      </a:r>
                    </a:p>
                    <a:p>
                      <a:r>
                        <a:rPr lang="en-AU" sz="1800" spc="-25" dirty="0"/>
                        <a:t>(add waste management plan?)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570,000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Reliable local contacts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Central committee</a:t>
                      </a:r>
                    </a:p>
                    <a:p>
                      <a:r>
                        <a:rPr lang="en-US" dirty="0"/>
                        <a:t>Local committees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297753"/>
                  </a:ext>
                </a:extLst>
              </a:tr>
              <a:tr h="747355">
                <a:tc>
                  <a:txBody>
                    <a:bodyPr/>
                    <a:lstStyle/>
                    <a:p>
                      <a:r>
                        <a:rPr lang="en-US" sz="1800" spc="-30" dirty="0"/>
                        <a:t>EMPOWER-</a:t>
                      </a:r>
                      <a:r>
                        <a:rPr lang="en-US" sz="1800" dirty="0"/>
                        <a:t>U/</a:t>
                      </a:r>
                      <a:r>
                        <a:rPr lang="en-US" sz="1800" spc="-40" dirty="0"/>
                        <a:t> </a:t>
                      </a:r>
                      <a:r>
                        <a:rPr lang="en-US" sz="1800" dirty="0"/>
                        <a:t>FUTURE</a:t>
                      </a:r>
                      <a:r>
                        <a:rPr lang="en-US" sz="1800" spc="-20" dirty="0"/>
                        <a:t> </a:t>
                      </a:r>
                      <a:r>
                        <a:rPr lang="en-US" sz="1800" spc="-10" dirty="0"/>
                        <a:t>READY/SKILL</a:t>
                      </a:r>
                      <a:r>
                        <a:rPr lang="en-US" sz="1800" spc="-145" dirty="0"/>
                        <a:t> </a:t>
                      </a:r>
                      <a:r>
                        <a:rPr lang="en-US" sz="1800" spc="-25" dirty="0"/>
                        <a:t>UP</a:t>
                      </a:r>
                      <a:endParaRPr lang="en-AU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>
                          <a:latin typeface="Trebuchet MS"/>
                          <a:cs typeface="Trebuchet MS"/>
                        </a:rPr>
                        <a:t>20,00,000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Expensive, reliable local contact, funding</a:t>
                      </a:r>
                    </a:p>
                    <a:p>
                      <a:r>
                        <a:rPr lang="en-US" dirty="0"/>
                        <a:t>Support staff for online activities</a:t>
                      </a:r>
                    </a:p>
                    <a:p>
                      <a:r>
                        <a:rPr lang="en-US" dirty="0"/>
                        <a:t>Reach general people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Feasibility study?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Social business model?</a:t>
                      </a:r>
                    </a:p>
                    <a:p>
                      <a:r>
                        <a:rPr lang="en-US" dirty="0"/>
                        <a:t>Full time regular paid staff</a:t>
                      </a:r>
                    </a:p>
                    <a:p>
                      <a:r>
                        <a:rPr lang="en-US" dirty="0"/>
                        <a:t>Online based- reduce infrastructure cost</a:t>
                      </a:r>
                    </a:p>
                    <a:p>
                      <a:r>
                        <a:rPr lang="en-US" dirty="0"/>
                        <a:t>Engage political team (MOU)</a:t>
                      </a:r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6994"/>
                  </a:ext>
                </a:extLst>
              </a:tr>
              <a:tr h="747355">
                <a:tc>
                  <a:txBody>
                    <a:bodyPr/>
                    <a:lstStyle/>
                    <a:p>
                      <a:r>
                        <a:rPr lang="en-US" sz="1800" dirty="0"/>
                        <a:t>Bridge</a:t>
                      </a:r>
                      <a:r>
                        <a:rPr lang="en-US" sz="1800" spc="-35" dirty="0"/>
                        <a:t> </a:t>
                      </a:r>
                      <a:r>
                        <a:rPr lang="en-US" sz="1800" dirty="0"/>
                        <a:t>Hub/</a:t>
                      </a:r>
                      <a:r>
                        <a:rPr lang="en-US" sz="1800" spc="-65" dirty="0"/>
                        <a:t> </a:t>
                      </a:r>
                      <a:r>
                        <a:rPr lang="en-US" sz="1800" spc="-40" dirty="0"/>
                        <a:t>Talent</a:t>
                      </a:r>
                      <a:r>
                        <a:rPr lang="en-US" sz="1800" spc="-50" dirty="0"/>
                        <a:t> </a:t>
                      </a:r>
                      <a:r>
                        <a:rPr lang="en-US" sz="1800" spc="-20" dirty="0"/>
                        <a:t>Connect/Pro-</a:t>
                      </a:r>
                      <a:r>
                        <a:rPr lang="en-US" sz="1800" spc="-10" dirty="0"/>
                        <a:t>Net/Network-</a:t>
                      </a:r>
                      <a:r>
                        <a:rPr lang="en-US" sz="1800" spc="-20" dirty="0"/>
                        <a:t>Xcel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dirty="0">
                          <a:latin typeface="Trebuchet MS"/>
                          <a:cs typeface="Trebuchet MS"/>
                        </a:rPr>
                        <a:t>13,00,000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Communication</a:t>
                      </a:r>
                    </a:p>
                    <a:p>
                      <a:r>
                        <a:rPr lang="en-US" dirty="0"/>
                        <a:t>Volunteers- suit skills and interest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Feasibility study?</a:t>
                      </a:r>
                    </a:p>
                    <a:p>
                      <a:r>
                        <a:rPr lang="en-AU" dirty="0"/>
                        <a:t>Train a person who needs this support</a:t>
                      </a:r>
                    </a:p>
                    <a:p>
                      <a:r>
                        <a:rPr lang="en-AU" dirty="0"/>
                        <a:t>Efforts to educate people on the benefit?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2483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5958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3ECBE-F6BA-1CEB-A648-B7C7E2821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535" y="553656"/>
            <a:ext cx="10488929" cy="353943"/>
          </a:xfrm>
        </p:spPr>
        <p:txBody>
          <a:bodyPr/>
          <a:lstStyle/>
          <a:p>
            <a:r>
              <a:rPr lang="en-US" dirty="0"/>
              <a:t>Teamwork requirements to perform the projects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D52861-980F-4A50-84B4-ADFAEAF20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" y="1381823"/>
            <a:ext cx="8762365" cy="5078313"/>
          </a:xfrm>
        </p:spPr>
        <p:txBody>
          <a:bodyPr/>
          <a:lstStyle/>
          <a:p>
            <a:r>
              <a:rPr lang="en-US" sz="2000" dirty="0"/>
              <a:t>Open discussion for feedback </a:t>
            </a:r>
          </a:p>
          <a:p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/>
              <a:t>Team formation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Project proposal and feasibility study- researcher	1-2 persons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Project implementation team			5-7 members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Volunteer NRB representative/s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Volunteer local contact/s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Paid project manager (Bangladesh), office admin staff etc. (based on project)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Collaboration with other team (individual/ institution)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Volunteer NRB representative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Volunteer from other team</a:t>
            </a:r>
          </a:p>
          <a:p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3633103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093E9-FADD-845D-928F-4E9E01C0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535" y="553656"/>
            <a:ext cx="10488929" cy="353943"/>
          </a:xfrm>
        </p:spPr>
        <p:txBody>
          <a:bodyPr/>
          <a:lstStyle/>
          <a:p>
            <a:r>
              <a:rPr lang="en-US" dirty="0"/>
              <a:t>Work procedure plan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1C879-AD10-BCC8-CD60-5BC21280F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1535" y="1381823"/>
            <a:ext cx="8576310" cy="5078313"/>
          </a:xfrm>
        </p:spPr>
        <p:txBody>
          <a:bodyPr/>
          <a:lstStyle/>
          <a:p>
            <a:r>
              <a:rPr lang="en-US" sz="2000" dirty="0"/>
              <a:t>Open discussion for feedback </a:t>
            </a:r>
          </a:p>
          <a:p>
            <a:endParaRPr lang="en-AU" sz="20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2000" dirty="0"/>
              <a:t>Key stakeholders- NRB committee, local representatives in Bangladesh, third party (if applicable)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2000" dirty="0"/>
              <a:t>Formal project proposal based a feasibility study.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2000" dirty="0"/>
              <a:t>Identify all tasks.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2000" dirty="0"/>
              <a:t>Distribute work loads based on agreement with members.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2000" dirty="0"/>
              <a:t>Project implementation plan with all stakeholders.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2000" dirty="0"/>
              <a:t>Budget, fund raising initiatives.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2000" dirty="0"/>
              <a:t>Project dissemination, delivery reports.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AU" sz="2000" dirty="0"/>
              <a:t>MOU with third party if required.</a:t>
            </a:r>
          </a:p>
          <a:p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2241601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8639A-0210-7044-6FFC-0350BD5CC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535" y="553656"/>
            <a:ext cx="10488929" cy="353943"/>
          </a:xfrm>
        </p:spPr>
        <p:txBody>
          <a:bodyPr/>
          <a:lstStyle/>
          <a:p>
            <a:r>
              <a:rPr lang="en-US" dirty="0"/>
              <a:t>How you can contribute? 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AB55B3-AF00-F03E-2689-6099A4F15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" y="1381823"/>
            <a:ext cx="8762365" cy="3790718"/>
          </a:xfrm>
        </p:spPr>
        <p:txBody>
          <a:bodyPr/>
          <a:lstStyle/>
          <a:p>
            <a:r>
              <a:rPr lang="en-US" sz="2000" dirty="0"/>
              <a:t>Open for discussion</a:t>
            </a:r>
          </a:p>
          <a:p>
            <a:endParaRPr lang="en-US" sz="20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Be a part of the committee and take responsible roles.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Help as a volunteer as required.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Has a specific skillset that can be used for project implementation.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Actively circulate the message for fund raising initiative as required.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Idea person- an active reader and give positive feedback towards successful completion of projects, identify challenges and propose mitigations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710153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7485">
              <a:lnSpc>
                <a:spcPct val="100000"/>
              </a:lnSpc>
              <a:spcBef>
                <a:spcPts val="105"/>
              </a:spcBef>
            </a:pPr>
            <a:r>
              <a:rPr sz="3600" dirty="0"/>
              <a:t>PROJECT</a:t>
            </a:r>
            <a:r>
              <a:rPr sz="3600" spc="-75" dirty="0"/>
              <a:t> </a:t>
            </a:r>
            <a:r>
              <a:rPr sz="3600" dirty="0"/>
              <a:t>1:</a:t>
            </a:r>
            <a:r>
              <a:rPr sz="3600" spc="-50" dirty="0"/>
              <a:t> </a:t>
            </a:r>
            <a:r>
              <a:rPr sz="3600" dirty="0"/>
              <a:t>GREEN</a:t>
            </a:r>
            <a:r>
              <a:rPr sz="3600" spc="-55" dirty="0"/>
              <a:t> </a:t>
            </a:r>
            <a:r>
              <a:rPr sz="3600" dirty="0"/>
              <a:t>BD</a:t>
            </a:r>
            <a:r>
              <a:rPr sz="3600" spc="-40" dirty="0"/>
              <a:t> </a:t>
            </a:r>
            <a:r>
              <a:rPr sz="3600" dirty="0"/>
              <a:t>CLEAN</a:t>
            </a:r>
            <a:r>
              <a:rPr sz="3600" spc="-55" dirty="0"/>
              <a:t> </a:t>
            </a:r>
            <a:r>
              <a:rPr sz="3600" spc="-25" dirty="0"/>
              <a:t>BD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1109662" y="1447800"/>
            <a:ext cx="2714625" cy="810895"/>
          </a:xfrm>
          <a:prstGeom prst="rect">
            <a:avLst/>
          </a:prstGeom>
          <a:solidFill>
            <a:srgbClr val="92D050"/>
          </a:solidFill>
          <a:ln w="19050">
            <a:solidFill>
              <a:srgbClr val="1E4108"/>
            </a:solidFill>
          </a:ln>
        </p:spPr>
        <p:txBody>
          <a:bodyPr vert="horz" wrap="square" lIns="0" tIns="259080" rIns="0" bIns="0" rtlCol="0">
            <a:spAutoFit/>
          </a:bodyPr>
          <a:lstStyle/>
          <a:p>
            <a:pPr marL="770255">
              <a:lnSpc>
                <a:spcPct val="100000"/>
              </a:lnSpc>
              <a:spcBef>
                <a:spcPts val="2040"/>
              </a:spcBef>
            </a:pPr>
            <a:r>
              <a:rPr sz="1800" b="1" spc="-10" dirty="0">
                <a:solidFill>
                  <a:srgbClr val="FFFFFF"/>
                </a:solidFill>
                <a:latin typeface="Trebuchet MS"/>
                <a:cs typeface="Trebuchet MS"/>
              </a:rPr>
              <a:t>OBJECTIVE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09662" y="2262251"/>
            <a:ext cx="2714625" cy="3314700"/>
          </a:xfrm>
          <a:custGeom>
            <a:avLst/>
            <a:gdLst/>
            <a:ahLst/>
            <a:cxnLst/>
            <a:rect l="l" t="t" r="r" b="b"/>
            <a:pathLst>
              <a:path w="2714625" h="3314700">
                <a:moveTo>
                  <a:pt x="0" y="3314700"/>
                </a:moveTo>
                <a:lnTo>
                  <a:pt x="2714625" y="3314700"/>
                </a:lnTo>
                <a:lnTo>
                  <a:pt x="2714625" y="0"/>
                </a:lnTo>
                <a:lnTo>
                  <a:pt x="0" y="0"/>
                </a:lnTo>
                <a:lnTo>
                  <a:pt x="0" y="3314700"/>
                </a:lnTo>
                <a:close/>
              </a:path>
            </a:pathLst>
          </a:custGeom>
          <a:ln w="12700">
            <a:solidFill>
              <a:srgbClr val="90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09662" y="2262251"/>
            <a:ext cx="2714625" cy="3314700"/>
          </a:xfrm>
          <a:prstGeom prst="rect">
            <a:avLst/>
          </a:prstGeom>
          <a:solidFill>
            <a:srgbClr val="EAF6D1"/>
          </a:solidFill>
        </p:spPr>
        <p:txBody>
          <a:bodyPr vert="horz" wrap="square" lIns="0" tIns="0" rIns="0" bIns="0" rtlCol="0">
            <a:spAutoFit/>
          </a:bodyPr>
          <a:lstStyle/>
          <a:p>
            <a:pPr marL="370840" indent="-285750">
              <a:lnSpc>
                <a:spcPts val="1490"/>
              </a:lnSpc>
              <a:buFont typeface="Wingdings"/>
              <a:buChar char=""/>
              <a:tabLst>
                <a:tab pos="370840" algn="l"/>
              </a:tabLst>
            </a:pPr>
            <a:r>
              <a:rPr sz="1550" i="1" dirty="0">
                <a:latin typeface="Trebuchet MS"/>
                <a:cs typeface="Trebuchet MS"/>
              </a:rPr>
              <a:t>Make</a:t>
            </a:r>
            <a:r>
              <a:rPr sz="1550" i="1" spc="7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Bangladesh</a:t>
            </a:r>
            <a:endParaRPr sz="1550" dirty="0">
              <a:latin typeface="Trebuchet MS"/>
              <a:cs typeface="Trebuchet MS"/>
            </a:endParaRPr>
          </a:p>
          <a:p>
            <a:pPr marL="85090">
              <a:lnSpc>
                <a:spcPct val="100000"/>
              </a:lnSpc>
              <a:spcBef>
                <a:spcPts val="15"/>
              </a:spcBef>
            </a:pPr>
            <a:r>
              <a:rPr sz="1550" i="1" dirty="0">
                <a:latin typeface="Trebuchet MS"/>
                <a:cs typeface="Trebuchet MS"/>
              </a:rPr>
              <a:t>greener</a:t>
            </a:r>
            <a:r>
              <a:rPr sz="1550" i="1" spc="95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and</a:t>
            </a:r>
            <a:r>
              <a:rPr sz="1550" i="1" spc="10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cleaner</a:t>
            </a:r>
            <a:endParaRPr sz="1550" dirty="0">
              <a:latin typeface="Trebuchet MS"/>
              <a:cs typeface="Trebuchet MS"/>
            </a:endParaRPr>
          </a:p>
          <a:p>
            <a:pPr marL="85090" marR="807720">
              <a:lnSpc>
                <a:spcPct val="104900"/>
              </a:lnSpc>
              <a:spcBef>
                <a:spcPts val="5"/>
              </a:spcBef>
            </a:pPr>
            <a:r>
              <a:rPr sz="1550" i="1" dirty="0">
                <a:latin typeface="Trebuchet MS"/>
                <a:cs typeface="Trebuchet MS"/>
              </a:rPr>
              <a:t>through</a:t>
            </a:r>
            <a:r>
              <a:rPr sz="1550" i="1" spc="12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sustainable practices</a:t>
            </a:r>
            <a:endParaRPr sz="155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550" dirty="0">
              <a:latin typeface="Trebuchet MS"/>
              <a:cs typeface="Trebuchet MS"/>
            </a:endParaRPr>
          </a:p>
          <a:p>
            <a:pPr marL="85090" marR="135890" indent="285750">
              <a:lnSpc>
                <a:spcPct val="102899"/>
              </a:lnSpc>
              <a:spcBef>
                <a:spcPts val="5"/>
              </a:spcBef>
              <a:buFont typeface="Wingdings"/>
              <a:buChar char=""/>
              <a:tabLst>
                <a:tab pos="370840" algn="l"/>
              </a:tabLst>
            </a:pPr>
            <a:r>
              <a:rPr sz="1550" i="1" dirty="0">
                <a:latin typeface="Trebuchet MS"/>
                <a:cs typeface="Trebuchet MS"/>
              </a:rPr>
              <a:t>Address</a:t>
            </a:r>
            <a:r>
              <a:rPr sz="1550" i="1" spc="105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the</a:t>
            </a:r>
            <a:r>
              <a:rPr sz="1550" i="1" spc="130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current </a:t>
            </a:r>
            <a:r>
              <a:rPr sz="1550" i="1" dirty="0">
                <a:latin typeface="Trebuchet MS"/>
                <a:cs typeface="Trebuchet MS"/>
              </a:rPr>
              <a:t>environmental</a:t>
            </a:r>
            <a:r>
              <a:rPr sz="1550" i="1" spc="290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challenges </a:t>
            </a:r>
            <a:r>
              <a:rPr sz="1550" i="1" dirty="0">
                <a:latin typeface="Trebuchet MS"/>
                <a:cs typeface="Trebuchet MS"/>
              </a:rPr>
              <a:t>and</a:t>
            </a:r>
            <a:r>
              <a:rPr sz="1550" i="1" spc="70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the</a:t>
            </a:r>
            <a:r>
              <a:rPr sz="1550" i="1" spc="110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impacts</a:t>
            </a:r>
            <a:r>
              <a:rPr sz="1550" i="1" spc="90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on</a:t>
            </a:r>
            <a:r>
              <a:rPr sz="1550" i="1" spc="9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health, </a:t>
            </a:r>
            <a:r>
              <a:rPr sz="1550" i="1" dirty="0">
                <a:latin typeface="Trebuchet MS"/>
                <a:cs typeface="Trebuchet MS"/>
              </a:rPr>
              <a:t>economy,</a:t>
            </a:r>
            <a:r>
              <a:rPr sz="1550" i="1" spc="40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and</a:t>
            </a:r>
            <a:r>
              <a:rPr sz="1550" i="1" spc="40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quality</a:t>
            </a:r>
            <a:r>
              <a:rPr sz="1550" i="1" spc="75" dirty="0">
                <a:latin typeface="Trebuchet MS"/>
                <a:cs typeface="Trebuchet MS"/>
              </a:rPr>
              <a:t> </a:t>
            </a:r>
            <a:r>
              <a:rPr sz="1550" i="1" spc="-25" dirty="0">
                <a:latin typeface="Trebuchet MS"/>
                <a:cs typeface="Trebuchet MS"/>
              </a:rPr>
              <a:t>of </a:t>
            </a:r>
            <a:r>
              <a:rPr sz="1550" i="1" spc="-20" dirty="0">
                <a:latin typeface="Trebuchet MS"/>
                <a:cs typeface="Trebuchet MS"/>
              </a:rPr>
              <a:t>life</a:t>
            </a:r>
            <a:endParaRPr sz="1550" dirty="0">
              <a:latin typeface="Trebuchet MS"/>
              <a:cs typeface="Trebuchet MS"/>
            </a:endParaRPr>
          </a:p>
          <a:p>
            <a:pPr marL="85090" marR="254000" indent="285750">
              <a:lnSpc>
                <a:spcPts val="1950"/>
              </a:lnSpc>
              <a:spcBef>
                <a:spcPts val="1760"/>
              </a:spcBef>
              <a:buFont typeface="Wingdings"/>
              <a:buChar char=""/>
              <a:tabLst>
                <a:tab pos="370840" algn="l"/>
              </a:tabLst>
            </a:pPr>
            <a:r>
              <a:rPr sz="1550" i="1" dirty="0">
                <a:latin typeface="Trebuchet MS"/>
                <a:cs typeface="Trebuchet MS"/>
              </a:rPr>
              <a:t>Build</a:t>
            </a:r>
            <a:r>
              <a:rPr sz="1550" i="1" spc="110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a</a:t>
            </a:r>
            <a:r>
              <a:rPr sz="1550" i="1" spc="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connection </a:t>
            </a:r>
            <a:r>
              <a:rPr sz="1550" i="1" dirty="0">
                <a:latin typeface="Trebuchet MS"/>
                <a:cs typeface="Trebuchet MS"/>
              </a:rPr>
              <a:t>between</a:t>
            </a:r>
            <a:r>
              <a:rPr sz="1550" i="1" spc="150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local</a:t>
            </a:r>
            <a:r>
              <a:rPr sz="1550" i="1" spc="120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community </a:t>
            </a:r>
            <a:r>
              <a:rPr sz="1550" i="1" dirty="0">
                <a:latin typeface="Trebuchet MS"/>
                <a:cs typeface="Trebuchet MS"/>
              </a:rPr>
              <a:t>and</a:t>
            </a:r>
            <a:r>
              <a:rPr sz="1550" i="1" spc="55" dirty="0">
                <a:latin typeface="Trebuchet MS"/>
                <a:cs typeface="Trebuchet MS"/>
              </a:rPr>
              <a:t> </a:t>
            </a:r>
            <a:r>
              <a:rPr sz="1550" i="1" spc="-20" dirty="0">
                <a:latin typeface="Trebuchet MS"/>
                <a:cs typeface="Trebuchet MS"/>
              </a:rPr>
              <a:t>NRBs</a:t>
            </a:r>
            <a:endParaRPr sz="1550" dirty="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14851" y="1457325"/>
            <a:ext cx="2724150" cy="810895"/>
          </a:xfrm>
          <a:prstGeom prst="rect">
            <a:avLst/>
          </a:prstGeom>
          <a:solidFill>
            <a:srgbClr val="92D050"/>
          </a:solidFill>
          <a:ln w="19050">
            <a:solidFill>
              <a:srgbClr val="1E4108"/>
            </a:solidFill>
          </a:ln>
        </p:spPr>
        <p:txBody>
          <a:bodyPr vert="horz" wrap="square" lIns="0" tIns="258445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2035"/>
              </a:spcBef>
            </a:pPr>
            <a:r>
              <a:rPr sz="1800" b="1" spc="-30" dirty="0">
                <a:solidFill>
                  <a:srgbClr val="FFFFFF"/>
                </a:solidFill>
                <a:latin typeface="Trebuchet MS"/>
                <a:cs typeface="Trebuchet MS"/>
              </a:rPr>
              <a:t>IMPLEMENTATION</a:t>
            </a:r>
            <a:r>
              <a:rPr sz="1800" b="1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FFFFFF"/>
                </a:solidFill>
                <a:latin typeface="Trebuchet MS"/>
                <a:cs typeface="Trebuchet MS"/>
              </a:rPr>
              <a:t>PLAN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008501" y="2265426"/>
            <a:ext cx="2736850" cy="3327400"/>
            <a:chOff x="4008501" y="2265426"/>
            <a:chExt cx="2736850" cy="3327400"/>
          </a:xfrm>
        </p:grpSpPr>
        <p:sp>
          <p:nvSpPr>
            <p:cNvPr id="8" name="object 8"/>
            <p:cNvSpPr/>
            <p:nvPr/>
          </p:nvSpPr>
          <p:spPr>
            <a:xfrm>
              <a:off x="4014851" y="2271776"/>
              <a:ext cx="2724150" cy="3314700"/>
            </a:xfrm>
            <a:custGeom>
              <a:avLst/>
              <a:gdLst/>
              <a:ahLst/>
              <a:cxnLst/>
              <a:rect l="l" t="t" r="r" b="b"/>
              <a:pathLst>
                <a:path w="2724150" h="3314700">
                  <a:moveTo>
                    <a:pt x="2724150" y="0"/>
                  </a:moveTo>
                  <a:lnTo>
                    <a:pt x="0" y="0"/>
                  </a:lnTo>
                  <a:lnTo>
                    <a:pt x="0" y="3314700"/>
                  </a:lnTo>
                  <a:lnTo>
                    <a:pt x="2724150" y="3314700"/>
                  </a:lnTo>
                  <a:lnTo>
                    <a:pt x="2724150" y="0"/>
                  </a:lnTo>
                  <a:close/>
                </a:path>
              </a:pathLst>
            </a:custGeom>
            <a:solidFill>
              <a:srgbClr val="EAF6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014851" y="2271776"/>
              <a:ext cx="2724150" cy="3314700"/>
            </a:xfrm>
            <a:custGeom>
              <a:avLst/>
              <a:gdLst/>
              <a:ahLst/>
              <a:cxnLst/>
              <a:rect l="l" t="t" r="r" b="b"/>
              <a:pathLst>
                <a:path w="2724150" h="3314700">
                  <a:moveTo>
                    <a:pt x="0" y="3314700"/>
                  </a:moveTo>
                  <a:lnTo>
                    <a:pt x="2724150" y="3314700"/>
                  </a:lnTo>
                  <a:lnTo>
                    <a:pt x="2724150" y="0"/>
                  </a:lnTo>
                  <a:lnTo>
                    <a:pt x="0" y="0"/>
                  </a:lnTo>
                  <a:lnTo>
                    <a:pt x="0" y="3314700"/>
                  </a:lnTo>
                  <a:close/>
                </a:path>
              </a:pathLst>
            </a:custGeom>
            <a:ln w="12700">
              <a:solidFill>
                <a:srgbClr val="90C22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107815" y="2453004"/>
            <a:ext cx="2538730" cy="172529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85115" indent="-285115">
              <a:lnSpc>
                <a:spcPct val="100000"/>
              </a:lnSpc>
              <a:spcBef>
                <a:spcPts val="125"/>
              </a:spcBef>
              <a:buFont typeface="Wingdings"/>
              <a:buChar char=""/>
              <a:tabLst>
                <a:tab pos="285115" algn="l"/>
              </a:tabLst>
            </a:pPr>
            <a:r>
              <a:rPr sz="1550" i="1" spc="-10" dirty="0">
                <a:latin typeface="Trebuchet MS"/>
                <a:cs typeface="Trebuchet MS"/>
              </a:rPr>
              <a:t>Phase1:</a:t>
            </a:r>
            <a:endParaRPr sz="1550">
              <a:latin typeface="Trebuchet MS"/>
              <a:cs typeface="Trebuchet MS"/>
            </a:endParaRPr>
          </a:p>
          <a:p>
            <a:pPr marL="285750" marR="669290" indent="-285750">
              <a:lnSpc>
                <a:spcPts val="1950"/>
              </a:lnSpc>
              <a:spcBef>
                <a:spcPts val="5"/>
              </a:spcBef>
              <a:buFont typeface="Arial"/>
              <a:buChar char="•"/>
              <a:tabLst>
                <a:tab pos="285750" algn="l"/>
              </a:tabLst>
            </a:pPr>
            <a:r>
              <a:rPr sz="1550" i="1" dirty="0">
                <a:latin typeface="Trebuchet MS"/>
                <a:cs typeface="Trebuchet MS"/>
              </a:rPr>
              <a:t>Small-</a:t>
            </a:r>
            <a:r>
              <a:rPr sz="1550" i="1" spc="-10" dirty="0">
                <a:latin typeface="Trebuchet MS"/>
                <a:cs typeface="Trebuchet MS"/>
              </a:rPr>
              <a:t>scale/Pilot </a:t>
            </a:r>
            <a:r>
              <a:rPr sz="1550" i="1" dirty="0">
                <a:latin typeface="Trebuchet MS"/>
                <a:cs typeface="Trebuchet MS"/>
              </a:rPr>
              <a:t>program</a:t>
            </a:r>
            <a:r>
              <a:rPr sz="1550" i="1" spc="14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Launch</a:t>
            </a:r>
            <a:endParaRPr sz="1550">
              <a:latin typeface="Trebuchet MS"/>
              <a:cs typeface="Trebuchet MS"/>
            </a:endParaRPr>
          </a:p>
          <a:p>
            <a:pPr marL="285750" marR="5080" indent="-285750">
              <a:lnSpc>
                <a:spcPct val="100899"/>
              </a:lnSpc>
              <a:buFont typeface="Arial"/>
              <a:buChar char="•"/>
              <a:tabLst>
                <a:tab pos="285750" algn="l"/>
              </a:tabLst>
            </a:pPr>
            <a:r>
              <a:rPr sz="1550" i="1" dirty="0">
                <a:latin typeface="Trebuchet MS"/>
                <a:cs typeface="Trebuchet MS"/>
              </a:rPr>
              <a:t>Community</a:t>
            </a:r>
            <a:r>
              <a:rPr sz="1550" i="1" spc="250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involvement </a:t>
            </a:r>
            <a:r>
              <a:rPr sz="1550" i="1" dirty="0">
                <a:latin typeface="Trebuchet MS"/>
                <a:cs typeface="Trebuchet MS"/>
              </a:rPr>
              <a:t>for</a:t>
            </a:r>
            <a:r>
              <a:rPr sz="1550" i="1" spc="70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tree</a:t>
            </a:r>
            <a:r>
              <a:rPr sz="1550" i="1" spc="110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plantation,</a:t>
            </a:r>
            <a:endParaRPr sz="1550">
              <a:latin typeface="Trebuchet MS"/>
              <a:cs typeface="Trebuchet MS"/>
            </a:endParaRPr>
          </a:p>
          <a:p>
            <a:pPr marL="285750" marR="382905">
              <a:lnSpc>
                <a:spcPct val="101000"/>
              </a:lnSpc>
              <a:spcBef>
                <a:spcPts val="75"/>
              </a:spcBef>
            </a:pPr>
            <a:r>
              <a:rPr sz="1550" i="1" dirty="0">
                <a:latin typeface="Trebuchet MS"/>
                <a:cs typeface="Trebuchet MS"/>
              </a:rPr>
              <a:t>clean-up</a:t>
            </a:r>
            <a:r>
              <a:rPr sz="1550" i="1" spc="130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campaigns, </a:t>
            </a:r>
            <a:r>
              <a:rPr sz="1550" i="1" dirty="0">
                <a:latin typeface="Trebuchet MS"/>
                <a:cs typeface="Trebuchet MS"/>
              </a:rPr>
              <a:t>awareness</a:t>
            </a:r>
            <a:r>
              <a:rPr sz="1550" i="1" spc="254" dirty="0">
                <a:latin typeface="Trebuchet MS"/>
                <a:cs typeface="Trebuchet MS"/>
              </a:rPr>
              <a:t> </a:t>
            </a:r>
            <a:r>
              <a:rPr sz="1550" i="1" spc="-20" dirty="0">
                <a:latin typeface="Trebuchet MS"/>
                <a:cs typeface="Trebuchet MS"/>
              </a:rPr>
              <a:t>etc.</a:t>
            </a:r>
            <a:endParaRPr sz="155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07815" y="4407852"/>
            <a:ext cx="2273300" cy="99060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61290" indent="-161290">
              <a:lnSpc>
                <a:spcPct val="100000"/>
              </a:lnSpc>
              <a:spcBef>
                <a:spcPts val="125"/>
              </a:spcBef>
              <a:buSzPct val="93548"/>
              <a:buFont typeface="Wingdings"/>
              <a:buChar char=""/>
              <a:tabLst>
                <a:tab pos="161290" algn="l"/>
              </a:tabLst>
            </a:pPr>
            <a:r>
              <a:rPr sz="1550" i="1" spc="-10" dirty="0">
                <a:latin typeface="Trebuchet MS"/>
                <a:cs typeface="Trebuchet MS"/>
              </a:rPr>
              <a:t>Phase2:</a:t>
            </a:r>
            <a:endParaRPr sz="1550">
              <a:latin typeface="Trebuchet MS"/>
              <a:cs typeface="Trebuchet MS"/>
            </a:endParaRPr>
          </a:p>
          <a:p>
            <a:pPr marL="618490" lvl="1" indent="-161290">
              <a:lnSpc>
                <a:spcPct val="100000"/>
              </a:lnSpc>
              <a:spcBef>
                <a:spcPts val="20"/>
              </a:spcBef>
              <a:buSzPct val="93548"/>
              <a:buFont typeface="Wingdings"/>
              <a:buChar char=""/>
              <a:tabLst>
                <a:tab pos="618490" algn="l"/>
              </a:tabLst>
            </a:pPr>
            <a:r>
              <a:rPr sz="1550" i="1" dirty="0">
                <a:latin typeface="Trebuchet MS"/>
                <a:cs typeface="Trebuchet MS"/>
              </a:rPr>
              <a:t>Multiple</a:t>
            </a:r>
            <a:r>
              <a:rPr sz="1550" i="1" spc="114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the</a:t>
            </a:r>
            <a:r>
              <a:rPr sz="1550" i="1" spc="120" dirty="0">
                <a:latin typeface="Trebuchet MS"/>
                <a:cs typeface="Trebuchet MS"/>
              </a:rPr>
              <a:t> </a:t>
            </a:r>
            <a:r>
              <a:rPr sz="1550" i="1" spc="-20" dirty="0">
                <a:latin typeface="Trebuchet MS"/>
                <a:cs typeface="Trebuchet MS"/>
              </a:rPr>
              <a:t>pilot</a:t>
            </a:r>
            <a:endParaRPr sz="1550">
              <a:latin typeface="Trebuchet MS"/>
              <a:cs typeface="Trebuchet MS"/>
            </a:endParaRPr>
          </a:p>
          <a:p>
            <a:pPr marL="457200" marR="5080">
              <a:lnSpc>
                <a:spcPct val="100899"/>
              </a:lnSpc>
              <a:spcBef>
                <a:spcPts val="75"/>
              </a:spcBef>
            </a:pPr>
            <a:r>
              <a:rPr sz="1550" i="1" dirty="0">
                <a:latin typeface="Trebuchet MS"/>
                <a:cs typeface="Trebuchet MS"/>
              </a:rPr>
              <a:t>with</a:t>
            </a:r>
            <a:r>
              <a:rPr sz="1550" i="1" spc="135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lesson</a:t>
            </a:r>
            <a:r>
              <a:rPr sz="1550" i="1" spc="70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learn</a:t>
            </a:r>
            <a:r>
              <a:rPr sz="1550" i="1" spc="150" dirty="0">
                <a:latin typeface="Trebuchet MS"/>
                <a:cs typeface="Trebuchet MS"/>
              </a:rPr>
              <a:t> </a:t>
            </a:r>
            <a:r>
              <a:rPr sz="1550" i="1" spc="-25" dirty="0">
                <a:latin typeface="Trebuchet MS"/>
                <a:cs typeface="Trebuchet MS"/>
              </a:rPr>
              <a:t>in </a:t>
            </a:r>
            <a:r>
              <a:rPr sz="1550" i="1" dirty="0">
                <a:latin typeface="Trebuchet MS"/>
                <a:cs typeface="Trebuchet MS"/>
              </a:rPr>
              <a:t>different</a:t>
            </a:r>
            <a:r>
              <a:rPr sz="1550" i="1" spc="114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location</a:t>
            </a:r>
            <a:endParaRPr sz="155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910451" y="1457325"/>
            <a:ext cx="2724150" cy="810895"/>
          </a:xfrm>
          <a:prstGeom prst="rect">
            <a:avLst/>
          </a:prstGeom>
          <a:solidFill>
            <a:srgbClr val="92D050"/>
          </a:solidFill>
          <a:ln w="19050">
            <a:solidFill>
              <a:srgbClr val="1E4108"/>
            </a:solidFill>
          </a:ln>
        </p:spPr>
        <p:txBody>
          <a:bodyPr vert="horz" wrap="square" lIns="0" tIns="119380" rIns="0" bIns="0" rtlCol="0">
            <a:spAutoFit/>
          </a:bodyPr>
          <a:lstStyle/>
          <a:p>
            <a:pPr marL="747395" marR="546100" indent="-189865">
              <a:lnSpc>
                <a:spcPct val="100800"/>
              </a:lnSpc>
              <a:spcBef>
                <a:spcPts val="940"/>
              </a:spcBef>
            </a:pPr>
            <a:r>
              <a:rPr sz="1800" b="1" dirty="0">
                <a:solidFill>
                  <a:srgbClr val="FFFFFF"/>
                </a:solidFill>
                <a:latin typeface="Trebuchet MS"/>
                <a:cs typeface="Trebuchet MS"/>
              </a:rPr>
              <a:t>CHALLENGES</a:t>
            </a:r>
            <a:r>
              <a:rPr sz="1800" b="1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spc="-60" dirty="0">
                <a:solidFill>
                  <a:srgbClr val="FFFFFF"/>
                </a:solidFill>
                <a:latin typeface="Trebuchet MS"/>
                <a:cs typeface="Trebuchet MS"/>
              </a:rPr>
              <a:t>&amp; </a:t>
            </a:r>
            <a:r>
              <a:rPr sz="1800" b="1" spc="-10" dirty="0">
                <a:solidFill>
                  <a:srgbClr val="FFFFFF"/>
                </a:solidFill>
                <a:latin typeface="Trebuchet MS"/>
                <a:cs typeface="Trebuchet MS"/>
              </a:rPr>
              <a:t>MITIGATION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910451" y="2271776"/>
            <a:ext cx="2724150" cy="3314700"/>
          </a:xfrm>
          <a:custGeom>
            <a:avLst/>
            <a:gdLst/>
            <a:ahLst/>
            <a:cxnLst/>
            <a:rect l="l" t="t" r="r" b="b"/>
            <a:pathLst>
              <a:path w="2724150" h="3314700">
                <a:moveTo>
                  <a:pt x="0" y="3314700"/>
                </a:moveTo>
                <a:lnTo>
                  <a:pt x="2724150" y="3314700"/>
                </a:lnTo>
                <a:lnTo>
                  <a:pt x="2724150" y="0"/>
                </a:lnTo>
                <a:lnTo>
                  <a:pt x="0" y="0"/>
                </a:lnTo>
                <a:lnTo>
                  <a:pt x="0" y="3314700"/>
                </a:lnTo>
                <a:close/>
              </a:path>
            </a:pathLst>
          </a:custGeom>
          <a:ln w="12700">
            <a:solidFill>
              <a:srgbClr val="90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910451" y="2271776"/>
            <a:ext cx="2724150" cy="3314700"/>
          </a:xfrm>
          <a:prstGeom prst="rect">
            <a:avLst/>
          </a:prstGeom>
          <a:solidFill>
            <a:srgbClr val="EAF6D1"/>
          </a:solidFill>
        </p:spPr>
        <p:txBody>
          <a:bodyPr vert="horz" wrap="square" lIns="0" tIns="920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725"/>
              </a:spcBef>
            </a:pPr>
            <a:endParaRPr sz="1550">
              <a:latin typeface="Times New Roman"/>
              <a:cs typeface="Times New Roman"/>
            </a:endParaRPr>
          </a:p>
          <a:p>
            <a:pPr marL="380365" indent="-28511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80365" algn="l"/>
              </a:tabLst>
            </a:pPr>
            <a:r>
              <a:rPr sz="1550" i="1" spc="-10" dirty="0">
                <a:latin typeface="Trebuchet MS"/>
                <a:cs typeface="Trebuchet MS"/>
              </a:rPr>
              <a:t>Challenges:</a:t>
            </a:r>
            <a:endParaRPr sz="1550">
              <a:latin typeface="Trebuchet MS"/>
              <a:cs typeface="Trebuchet MS"/>
            </a:endParaRPr>
          </a:p>
          <a:p>
            <a:pPr marL="381000" marR="401320" indent="-285750">
              <a:lnSpc>
                <a:spcPts val="1950"/>
              </a:lnSpc>
              <a:spcBef>
                <a:spcPts val="5"/>
              </a:spcBef>
              <a:buFont typeface="Arial"/>
              <a:buChar char="•"/>
              <a:tabLst>
                <a:tab pos="381000" algn="l"/>
              </a:tabLst>
            </a:pPr>
            <a:r>
              <a:rPr sz="1550" i="1" dirty="0">
                <a:latin typeface="Trebuchet MS"/>
                <a:cs typeface="Trebuchet MS"/>
              </a:rPr>
              <a:t>Funding</a:t>
            </a:r>
            <a:r>
              <a:rPr sz="1550" i="1" spc="150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(donations, </a:t>
            </a:r>
            <a:r>
              <a:rPr sz="1550" i="1" dirty="0">
                <a:latin typeface="Trebuchet MS"/>
                <a:cs typeface="Trebuchet MS"/>
              </a:rPr>
              <a:t>grants,</a:t>
            </a:r>
            <a:r>
              <a:rPr sz="1550" i="1" spc="10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partnerships)</a:t>
            </a:r>
            <a:endParaRPr sz="1550">
              <a:latin typeface="Trebuchet MS"/>
              <a:cs typeface="Trebuchet MS"/>
            </a:endParaRPr>
          </a:p>
          <a:p>
            <a:pPr marL="381000" marR="753745" indent="-285750">
              <a:lnSpc>
                <a:spcPts val="1880"/>
              </a:lnSpc>
              <a:spcBef>
                <a:spcPts val="60"/>
              </a:spcBef>
              <a:buFont typeface="Arial"/>
              <a:buChar char="•"/>
              <a:tabLst>
                <a:tab pos="381000" algn="l"/>
              </a:tabLst>
            </a:pPr>
            <a:r>
              <a:rPr sz="1550" i="1" dirty="0">
                <a:latin typeface="Trebuchet MS"/>
                <a:cs typeface="Trebuchet MS"/>
              </a:rPr>
              <a:t>Continuation</a:t>
            </a:r>
            <a:r>
              <a:rPr sz="1550" i="1" spc="229" dirty="0">
                <a:latin typeface="Trebuchet MS"/>
                <a:cs typeface="Trebuchet MS"/>
              </a:rPr>
              <a:t> </a:t>
            </a:r>
            <a:r>
              <a:rPr sz="1550" i="1" spc="-25" dirty="0">
                <a:latin typeface="Trebuchet MS"/>
                <a:cs typeface="Trebuchet MS"/>
              </a:rPr>
              <a:t>and </a:t>
            </a:r>
            <a:r>
              <a:rPr sz="1550" i="1" spc="-10" dirty="0">
                <a:latin typeface="Trebuchet MS"/>
                <a:cs typeface="Trebuchet MS"/>
              </a:rPr>
              <a:t>Maintenance</a:t>
            </a:r>
            <a:endParaRPr sz="15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550">
              <a:latin typeface="Trebuchet MS"/>
              <a:cs typeface="Trebuchet MS"/>
            </a:endParaRPr>
          </a:p>
          <a:p>
            <a:pPr marL="256540" indent="-161290">
              <a:lnSpc>
                <a:spcPct val="100000"/>
              </a:lnSpc>
              <a:spcBef>
                <a:spcPts val="5"/>
              </a:spcBef>
              <a:buSzPct val="93548"/>
              <a:buFont typeface="Wingdings"/>
              <a:buChar char=""/>
              <a:tabLst>
                <a:tab pos="256540" algn="l"/>
              </a:tabLst>
            </a:pPr>
            <a:r>
              <a:rPr sz="1550" i="1" spc="-10" dirty="0">
                <a:latin typeface="Trebuchet MS"/>
                <a:cs typeface="Trebuchet MS"/>
              </a:rPr>
              <a:t>Mitigations:</a:t>
            </a:r>
            <a:endParaRPr sz="1550">
              <a:latin typeface="Trebuchet MS"/>
              <a:cs typeface="Trebuchet MS"/>
            </a:endParaRPr>
          </a:p>
          <a:p>
            <a:pPr marL="380365" indent="-28511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80365" algn="l"/>
              </a:tabLst>
            </a:pPr>
            <a:r>
              <a:rPr sz="1550" i="1" spc="-10" dirty="0">
                <a:latin typeface="Trebuchet MS"/>
                <a:cs typeface="Trebuchet MS"/>
              </a:rPr>
              <a:t>Stakeholder</a:t>
            </a:r>
            <a:endParaRPr sz="1550">
              <a:latin typeface="Trebuchet MS"/>
              <a:cs typeface="Trebuchet MS"/>
            </a:endParaRPr>
          </a:p>
          <a:p>
            <a:pPr marL="381000">
              <a:lnSpc>
                <a:spcPct val="100000"/>
              </a:lnSpc>
              <a:spcBef>
                <a:spcPts val="90"/>
              </a:spcBef>
            </a:pPr>
            <a:r>
              <a:rPr sz="1550" i="1" spc="-10" dirty="0">
                <a:latin typeface="Trebuchet MS"/>
                <a:cs typeface="Trebuchet MS"/>
              </a:rPr>
              <a:t>Engagement</a:t>
            </a:r>
            <a:endParaRPr sz="1550">
              <a:latin typeface="Trebuchet MS"/>
              <a:cs typeface="Trebuchet MS"/>
            </a:endParaRPr>
          </a:p>
          <a:p>
            <a:pPr marL="381000" marR="101600" indent="-285750">
              <a:lnSpc>
                <a:spcPts val="1950"/>
              </a:lnSpc>
              <a:spcBef>
                <a:spcPts val="10"/>
              </a:spcBef>
              <a:buFont typeface="Arial"/>
              <a:buChar char="•"/>
              <a:tabLst>
                <a:tab pos="381000" algn="l"/>
              </a:tabLst>
            </a:pPr>
            <a:r>
              <a:rPr sz="1550" i="1" spc="-10" dirty="0">
                <a:latin typeface="Trebuchet MS"/>
                <a:cs typeface="Trebuchet MS"/>
              </a:rPr>
              <a:t>Communication/Transpa rency/Reporting</a:t>
            </a:r>
            <a:endParaRPr sz="15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3137" y="635635"/>
            <a:ext cx="7071359" cy="9455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200" dirty="0"/>
              <a:t>PROJECT</a:t>
            </a:r>
            <a:r>
              <a:rPr sz="3200" spc="-90" dirty="0"/>
              <a:t> </a:t>
            </a:r>
            <a:r>
              <a:rPr sz="3200" dirty="0"/>
              <a:t>1:</a:t>
            </a:r>
            <a:r>
              <a:rPr sz="3200" spc="-10" dirty="0"/>
              <a:t> </a:t>
            </a:r>
            <a:r>
              <a:rPr sz="3200" dirty="0"/>
              <a:t>GREEN</a:t>
            </a:r>
            <a:r>
              <a:rPr sz="3200" spc="-55" dirty="0"/>
              <a:t> </a:t>
            </a:r>
            <a:r>
              <a:rPr sz="3200" dirty="0"/>
              <a:t>BD</a:t>
            </a:r>
            <a:r>
              <a:rPr sz="3200" spc="-45" dirty="0"/>
              <a:t> </a:t>
            </a:r>
            <a:r>
              <a:rPr sz="3200" dirty="0"/>
              <a:t>CLEAN</a:t>
            </a:r>
            <a:r>
              <a:rPr sz="3200" spc="-50" dirty="0"/>
              <a:t> </a:t>
            </a:r>
            <a:r>
              <a:rPr sz="3200" spc="-25" dirty="0"/>
              <a:t>BD</a:t>
            </a:r>
            <a:endParaRPr sz="3200"/>
          </a:p>
          <a:p>
            <a:pPr marL="469900">
              <a:lnSpc>
                <a:spcPct val="100000"/>
              </a:lnSpc>
              <a:spcBef>
                <a:spcPts val="65"/>
              </a:spcBef>
            </a:pPr>
            <a:r>
              <a:rPr sz="2750" i="1" dirty="0">
                <a:solidFill>
                  <a:srgbClr val="A6A6A6"/>
                </a:solidFill>
                <a:latin typeface="Trebuchet MS"/>
                <a:cs typeface="Trebuchet MS"/>
              </a:rPr>
              <a:t>-</a:t>
            </a:r>
            <a:r>
              <a:rPr sz="2750" i="1" spc="85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sz="2750" i="1" dirty="0">
                <a:solidFill>
                  <a:srgbClr val="A6A6A6"/>
                </a:solidFill>
                <a:latin typeface="Trebuchet MS"/>
                <a:cs typeface="Trebuchet MS"/>
              </a:rPr>
              <a:t>Implementation</a:t>
            </a:r>
            <a:r>
              <a:rPr sz="2750" i="1" spc="120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sz="2750" i="1" dirty="0">
                <a:solidFill>
                  <a:srgbClr val="A6A6A6"/>
                </a:solidFill>
                <a:latin typeface="Trebuchet MS"/>
                <a:cs typeface="Trebuchet MS"/>
              </a:rPr>
              <a:t>and</a:t>
            </a:r>
            <a:r>
              <a:rPr sz="2750" i="1" spc="90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sz="2750" i="1" dirty="0">
                <a:solidFill>
                  <a:srgbClr val="A6A6A6"/>
                </a:solidFill>
                <a:latin typeface="Trebuchet MS"/>
                <a:cs typeface="Trebuchet MS"/>
              </a:rPr>
              <a:t>Budget</a:t>
            </a:r>
            <a:r>
              <a:rPr sz="2750" i="1" spc="95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sz="2750" i="1" spc="-10" dirty="0">
                <a:solidFill>
                  <a:srgbClr val="A6A6A6"/>
                </a:solidFill>
                <a:latin typeface="Trebuchet MS"/>
                <a:cs typeface="Trebuchet MS"/>
              </a:rPr>
              <a:t>Framework</a:t>
            </a:r>
            <a:endParaRPr sz="275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95350" y="1600200"/>
            <a:ext cx="1657350" cy="3667125"/>
          </a:xfrm>
          <a:custGeom>
            <a:avLst/>
            <a:gdLst/>
            <a:ahLst/>
            <a:cxnLst/>
            <a:rect l="l" t="t" r="r" b="b"/>
            <a:pathLst>
              <a:path w="1657350" h="3667125">
                <a:moveTo>
                  <a:pt x="1491614" y="0"/>
                </a:moveTo>
                <a:lnTo>
                  <a:pt x="165734" y="0"/>
                </a:lnTo>
                <a:lnTo>
                  <a:pt x="121677" y="5917"/>
                </a:lnTo>
                <a:lnTo>
                  <a:pt x="82087" y="22620"/>
                </a:lnTo>
                <a:lnTo>
                  <a:pt x="48544" y="48529"/>
                </a:lnTo>
                <a:lnTo>
                  <a:pt x="22628" y="82070"/>
                </a:lnTo>
                <a:lnTo>
                  <a:pt x="5920" y="121664"/>
                </a:lnTo>
                <a:lnTo>
                  <a:pt x="0" y="165735"/>
                </a:lnTo>
                <a:lnTo>
                  <a:pt x="0" y="3501390"/>
                </a:lnTo>
                <a:lnTo>
                  <a:pt x="5920" y="3545460"/>
                </a:lnTo>
                <a:lnTo>
                  <a:pt x="22628" y="3585054"/>
                </a:lnTo>
                <a:lnTo>
                  <a:pt x="48544" y="3618595"/>
                </a:lnTo>
                <a:lnTo>
                  <a:pt x="82087" y="3644504"/>
                </a:lnTo>
                <a:lnTo>
                  <a:pt x="121677" y="3661207"/>
                </a:lnTo>
                <a:lnTo>
                  <a:pt x="165734" y="3667125"/>
                </a:lnTo>
                <a:lnTo>
                  <a:pt x="1491614" y="3667125"/>
                </a:lnTo>
                <a:lnTo>
                  <a:pt x="1535685" y="3661207"/>
                </a:lnTo>
                <a:lnTo>
                  <a:pt x="1575279" y="3644504"/>
                </a:lnTo>
                <a:lnTo>
                  <a:pt x="1608820" y="3618595"/>
                </a:lnTo>
                <a:lnTo>
                  <a:pt x="1634729" y="3585054"/>
                </a:lnTo>
                <a:lnTo>
                  <a:pt x="1651432" y="3545460"/>
                </a:lnTo>
                <a:lnTo>
                  <a:pt x="1657350" y="3501390"/>
                </a:lnTo>
                <a:lnTo>
                  <a:pt x="1657350" y="165735"/>
                </a:lnTo>
                <a:lnTo>
                  <a:pt x="1651432" y="121664"/>
                </a:lnTo>
                <a:lnTo>
                  <a:pt x="1634729" y="82070"/>
                </a:lnTo>
                <a:lnTo>
                  <a:pt x="1608820" y="48529"/>
                </a:lnTo>
                <a:lnTo>
                  <a:pt x="1575279" y="22620"/>
                </a:lnTo>
                <a:lnTo>
                  <a:pt x="1535685" y="5917"/>
                </a:lnTo>
                <a:lnTo>
                  <a:pt x="1491614" y="0"/>
                </a:lnTo>
                <a:close/>
              </a:path>
            </a:pathLst>
          </a:custGeom>
          <a:solidFill>
            <a:srgbClr val="90C2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62355" y="3280981"/>
            <a:ext cx="1328420" cy="101600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 indent="3810" algn="ctr">
              <a:lnSpc>
                <a:spcPts val="1880"/>
              </a:lnSpc>
              <a:spcBef>
                <a:spcPts val="395"/>
              </a:spcBef>
            </a:pPr>
            <a:r>
              <a:rPr sz="1800" b="1" spc="-10" dirty="0">
                <a:solidFill>
                  <a:srgbClr val="FFFFFF"/>
                </a:solidFill>
                <a:latin typeface="Trebuchet MS"/>
                <a:cs typeface="Trebuchet MS"/>
              </a:rPr>
              <a:t>Community Engagement </a:t>
            </a:r>
            <a:r>
              <a:rPr sz="1800" b="1" spc="-25" dirty="0">
                <a:solidFill>
                  <a:srgbClr val="FFFFFF"/>
                </a:solidFill>
                <a:latin typeface="Trebuchet MS"/>
                <a:cs typeface="Trebuchet MS"/>
              </a:rPr>
              <a:t>and </a:t>
            </a:r>
            <a:r>
              <a:rPr sz="1800" b="1" spc="-10" dirty="0">
                <a:solidFill>
                  <a:srgbClr val="FFFFFF"/>
                </a:solidFill>
                <a:latin typeface="Trebuchet MS"/>
                <a:cs typeface="Trebuchet MS"/>
              </a:rPr>
              <a:t>Awareness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104900" y="1600200"/>
            <a:ext cx="3162300" cy="3667125"/>
            <a:chOff x="1104900" y="1600200"/>
            <a:chExt cx="3162300" cy="366712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14425" y="1828800"/>
              <a:ext cx="1219200" cy="12192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114425" y="182880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0" y="609600"/>
                  </a:moveTo>
                  <a:lnTo>
                    <a:pt x="1834" y="561959"/>
                  </a:lnTo>
                  <a:lnTo>
                    <a:pt x="7245" y="515322"/>
                  </a:lnTo>
                  <a:lnTo>
                    <a:pt x="16099" y="469822"/>
                  </a:lnTo>
                  <a:lnTo>
                    <a:pt x="28260" y="425597"/>
                  </a:lnTo>
                  <a:lnTo>
                    <a:pt x="43592" y="382782"/>
                  </a:lnTo>
                  <a:lnTo>
                    <a:pt x="61959" y="341511"/>
                  </a:lnTo>
                  <a:lnTo>
                    <a:pt x="83227" y="301921"/>
                  </a:lnTo>
                  <a:lnTo>
                    <a:pt x="107259" y="264147"/>
                  </a:lnTo>
                  <a:lnTo>
                    <a:pt x="133920" y="228324"/>
                  </a:lnTo>
                  <a:lnTo>
                    <a:pt x="163075" y="194588"/>
                  </a:lnTo>
                  <a:lnTo>
                    <a:pt x="194588" y="163075"/>
                  </a:lnTo>
                  <a:lnTo>
                    <a:pt x="228324" y="133920"/>
                  </a:lnTo>
                  <a:lnTo>
                    <a:pt x="264147" y="107259"/>
                  </a:lnTo>
                  <a:lnTo>
                    <a:pt x="301921" y="83227"/>
                  </a:lnTo>
                  <a:lnTo>
                    <a:pt x="341511" y="61959"/>
                  </a:lnTo>
                  <a:lnTo>
                    <a:pt x="382782" y="43592"/>
                  </a:lnTo>
                  <a:lnTo>
                    <a:pt x="425597" y="28260"/>
                  </a:lnTo>
                  <a:lnTo>
                    <a:pt x="469822" y="16099"/>
                  </a:lnTo>
                  <a:lnTo>
                    <a:pt x="515322" y="7245"/>
                  </a:lnTo>
                  <a:lnTo>
                    <a:pt x="561959" y="1834"/>
                  </a:lnTo>
                  <a:lnTo>
                    <a:pt x="609600" y="0"/>
                  </a:lnTo>
                  <a:lnTo>
                    <a:pt x="657240" y="1834"/>
                  </a:lnTo>
                  <a:lnTo>
                    <a:pt x="703877" y="7245"/>
                  </a:lnTo>
                  <a:lnTo>
                    <a:pt x="749377" y="16099"/>
                  </a:lnTo>
                  <a:lnTo>
                    <a:pt x="793602" y="28260"/>
                  </a:lnTo>
                  <a:lnTo>
                    <a:pt x="836417" y="43592"/>
                  </a:lnTo>
                  <a:lnTo>
                    <a:pt x="877688" y="61959"/>
                  </a:lnTo>
                  <a:lnTo>
                    <a:pt x="917278" y="83227"/>
                  </a:lnTo>
                  <a:lnTo>
                    <a:pt x="955052" y="107259"/>
                  </a:lnTo>
                  <a:lnTo>
                    <a:pt x="990875" y="133920"/>
                  </a:lnTo>
                  <a:lnTo>
                    <a:pt x="1024611" y="163075"/>
                  </a:lnTo>
                  <a:lnTo>
                    <a:pt x="1056124" y="194588"/>
                  </a:lnTo>
                  <a:lnTo>
                    <a:pt x="1085279" y="228324"/>
                  </a:lnTo>
                  <a:lnTo>
                    <a:pt x="1111940" y="264147"/>
                  </a:lnTo>
                  <a:lnTo>
                    <a:pt x="1135972" y="301921"/>
                  </a:lnTo>
                  <a:lnTo>
                    <a:pt x="1157240" y="341511"/>
                  </a:lnTo>
                  <a:lnTo>
                    <a:pt x="1175607" y="382782"/>
                  </a:lnTo>
                  <a:lnTo>
                    <a:pt x="1190939" y="425597"/>
                  </a:lnTo>
                  <a:lnTo>
                    <a:pt x="1203100" y="469822"/>
                  </a:lnTo>
                  <a:lnTo>
                    <a:pt x="1211954" y="515322"/>
                  </a:lnTo>
                  <a:lnTo>
                    <a:pt x="1217365" y="561959"/>
                  </a:lnTo>
                  <a:lnTo>
                    <a:pt x="1219200" y="609600"/>
                  </a:lnTo>
                  <a:lnTo>
                    <a:pt x="1217365" y="657240"/>
                  </a:lnTo>
                  <a:lnTo>
                    <a:pt x="1211954" y="703877"/>
                  </a:lnTo>
                  <a:lnTo>
                    <a:pt x="1203100" y="749377"/>
                  </a:lnTo>
                  <a:lnTo>
                    <a:pt x="1190939" y="793602"/>
                  </a:lnTo>
                  <a:lnTo>
                    <a:pt x="1175607" y="836417"/>
                  </a:lnTo>
                  <a:lnTo>
                    <a:pt x="1157240" y="877688"/>
                  </a:lnTo>
                  <a:lnTo>
                    <a:pt x="1135972" y="917278"/>
                  </a:lnTo>
                  <a:lnTo>
                    <a:pt x="1111940" y="955052"/>
                  </a:lnTo>
                  <a:lnTo>
                    <a:pt x="1085279" y="990875"/>
                  </a:lnTo>
                  <a:lnTo>
                    <a:pt x="1056124" y="1024611"/>
                  </a:lnTo>
                  <a:lnTo>
                    <a:pt x="1024611" y="1056124"/>
                  </a:lnTo>
                  <a:lnTo>
                    <a:pt x="990875" y="1085279"/>
                  </a:lnTo>
                  <a:lnTo>
                    <a:pt x="955052" y="1111940"/>
                  </a:lnTo>
                  <a:lnTo>
                    <a:pt x="917278" y="1135972"/>
                  </a:lnTo>
                  <a:lnTo>
                    <a:pt x="877688" y="1157240"/>
                  </a:lnTo>
                  <a:lnTo>
                    <a:pt x="836417" y="1175607"/>
                  </a:lnTo>
                  <a:lnTo>
                    <a:pt x="793602" y="1190939"/>
                  </a:lnTo>
                  <a:lnTo>
                    <a:pt x="749377" y="1203100"/>
                  </a:lnTo>
                  <a:lnTo>
                    <a:pt x="703877" y="1211954"/>
                  </a:lnTo>
                  <a:lnTo>
                    <a:pt x="657240" y="1217365"/>
                  </a:lnTo>
                  <a:lnTo>
                    <a:pt x="609600" y="1219200"/>
                  </a:lnTo>
                  <a:lnTo>
                    <a:pt x="561959" y="1217365"/>
                  </a:lnTo>
                  <a:lnTo>
                    <a:pt x="515322" y="1211954"/>
                  </a:lnTo>
                  <a:lnTo>
                    <a:pt x="469822" y="1203100"/>
                  </a:lnTo>
                  <a:lnTo>
                    <a:pt x="425597" y="1190939"/>
                  </a:lnTo>
                  <a:lnTo>
                    <a:pt x="382782" y="1175607"/>
                  </a:lnTo>
                  <a:lnTo>
                    <a:pt x="341511" y="1157240"/>
                  </a:lnTo>
                  <a:lnTo>
                    <a:pt x="301921" y="1135972"/>
                  </a:lnTo>
                  <a:lnTo>
                    <a:pt x="264147" y="1111940"/>
                  </a:lnTo>
                  <a:lnTo>
                    <a:pt x="228324" y="1085279"/>
                  </a:lnTo>
                  <a:lnTo>
                    <a:pt x="194588" y="1056124"/>
                  </a:lnTo>
                  <a:lnTo>
                    <a:pt x="163075" y="1024611"/>
                  </a:lnTo>
                  <a:lnTo>
                    <a:pt x="133920" y="990875"/>
                  </a:lnTo>
                  <a:lnTo>
                    <a:pt x="107259" y="955052"/>
                  </a:lnTo>
                  <a:lnTo>
                    <a:pt x="83227" y="917278"/>
                  </a:lnTo>
                  <a:lnTo>
                    <a:pt x="61959" y="877688"/>
                  </a:lnTo>
                  <a:lnTo>
                    <a:pt x="43592" y="836417"/>
                  </a:lnTo>
                  <a:lnTo>
                    <a:pt x="28260" y="793602"/>
                  </a:lnTo>
                  <a:lnTo>
                    <a:pt x="16099" y="749377"/>
                  </a:lnTo>
                  <a:lnTo>
                    <a:pt x="7245" y="703877"/>
                  </a:lnTo>
                  <a:lnTo>
                    <a:pt x="1834" y="657240"/>
                  </a:lnTo>
                  <a:lnTo>
                    <a:pt x="0" y="60960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609850" y="1600200"/>
              <a:ext cx="1657350" cy="3667125"/>
            </a:xfrm>
            <a:custGeom>
              <a:avLst/>
              <a:gdLst/>
              <a:ahLst/>
              <a:cxnLst/>
              <a:rect l="l" t="t" r="r" b="b"/>
              <a:pathLst>
                <a:path w="1657350" h="3667125">
                  <a:moveTo>
                    <a:pt x="1491614" y="0"/>
                  </a:moveTo>
                  <a:lnTo>
                    <a:pt x="165735" y="0"/>
                  </a:lnTo>
                  <a:lnTo>
                    <a:pt x="121664" y="5917"/>
                  </a:lnTo>
                  <a:lnTo>
                    <a:pt x="82070" y="22620"/>
                  </a:lnTo>
                  <a:lnTo>
                    <a:pt x="48529" y="48529"/>
                  </a:lnTo>
                  <a:lnTo>
                    <a:pt x="22620" y="82070"/>
                  </a:lnTo>
                  <a:lnTo>
                    <a:pt x="5917" y="121664"/>
                  </a:lnTo>
                  <a:lnTo>
                    <a:pt x="0" y="165735"/>
                  </a:lnTo>
                  <a:lnTo>
                    <a:pt x="0" y="3501390"/>
                  </a:lnTo>
                  <a:lnTo>
                    <a:pt x="5917" y="3545460"/>
                  </a:lnTo>
                  <a:lnTo>
                    <a:pt x="22620" y="3585054"/>
                  </a:lnTo>
                  <a:lnTo>
                    <a:pt x="48529" y="3618595"/>
                  </a:lnTo>
                  <a:lnTo>
                    <a:pt x="82070" y="3644504"/>
                  </a:lnTo>
                  <a:lnTo>
                    <a:pt x="121664" y="3661207"/>
                  </a:lnTo>
                  <a:lnTo>
                    <a:pt x="165735" y="3667125"/>
                  </a:lnTo>
                  <a:lnTo>
                    <a:pt x="1491614" y="3667125"/>
                  </a:lnTo>
                  <a:lnTo>
                    <a:pt x="1535685" y="3661207"/>
                  </a:lnTo>
                  <a:lnTo>
                    <a:pt x="1575279" y="3644504"/>
                  </a:lnTo>
                  <a:lnTo>
                    <a:pt x="1608820" y="3618595"/>
                  </a:lnTo>
                  <a:lnTo>
                    <a:pt x="1634729" y="3585054"/>
                  </a:lnTo>
                  <a:lnTo>
                    <a:pt x="1651432" y="3545460"/>
                  </a:lnTo>
                  <a:lnTo>
                    <a:pt x="1657350" y="3501390"/>
                  </a:lnTo>
                  <a:lnTo>
                    <a:pt x="1657350" y="165735"/>
                  </a:lnTo>
                  <a:lnTo>
                    <a:pt x="1651432" y="121664"/>
                  </a:lnTo>
                  <a:lnTo>
                    <a:pt x="1634729" y="82070"/>
                  </a:lnTo>
                  <a:lnTo>
                    <a:pt x="1608820" y="48529"/>
                  </a:lnTo>
                  <a:lnTo>
                    <a:pt x="1575279" y="22620"/>
                  </a:lnTo>
                  <a:lnTo>
                    <a:pt x="1535685" y="5917"/>
                  </a:lnTo>
                  <a:lnTo>
                    <a:pt x="1491614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941320" y="3520122"/>
            <a:ext cx="995044" cy="53911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 indent="106680">
              <a:lnSpc>
                <a:spcPts val="1880"/>
              </a:lnSpc>
              <a:spcBef>
                <a:spcPts val="395"/>
              </a:spcBef>
            </a:pPr>
            <a:r>
              <a:rPr sz="1800" b="1" spc="-10" dirty="0">
                <a:solidFill>
                  <a:srgbClr val="FFFFFF"/>
                </a:solidFill>
                <a:latin typeface="Trebuchet MS"/>
                <a:cs typeface="Trebuchet MS"/>
              </a:rPr>
              <a:t>Sapling Purchase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2819400" y="1600200"/>
            <a:ext cx="3162300" cy="3667125"/>
            <a:chOff x="2819400" y="1600200"/>
            <a:chExt cx="3162300" cy="3667125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28925" y="1828800"/>
              <a:ext cx="1219200" cy="12192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828925" y="182880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0" y="609600"/>
                  </a:moveTo>
                  <a:lnTo>
                    <a:pt x="1834" y="561959"/>
                  </a:lnTo>
                  <a:lnTo>
                    <a:pt x="7245" y="515322"/>
                  </a:lnTo>
                  <a:lnTo>
                    <a:pt x="16099" y="469822"/>
                  </a:lnTo>
                  <a:lnTo>
                    <a:pt x="28260" y="425597"/>
                  </a:lnTo>
                  <a:lnTo>
                    <a:pt x="43592" y="382782"/>
                  </a:lnTo>
                  <a:lnTo>
                    <a:pt x="61959" y="341511"/>
                  </a:lnTo>
                  <a:lnTo>
                    <a:pt x="83227" y="301921"/>
                  </a:lnTo>
                  <a:lnTo>
                    <a:pt x="107259" y="264147"/>
                  </a:lnTo>
                  <a:lnTo>
                    <a:pt x="133920" y="228324"/>
                  </a:lnTo>
                  <a:lnTo>
                    <a:pt x="163075" y="194588"/>
                  </a:lnTo>
                  <a:lnTo>
                    <a:pt x="194588" y="163075"/>
                  </a:lnTo>
                  <a:lnTo>
                    <a:pt x="228324" y="133920"/>
                  </a:lnTo>
                  <a:lnTo>
                    <a:pt x="264147" y="107259"/>
                  </a:lnTo>
                  <a:lnTo>
                    <a:pt x="301921" y="83227"/>
                  </a:lnTo>
                  <a:lnTo>
                    <a:pt x="341511" y="61959"/>
                  </a:lnTo>
                  <a:lnTo>
                    <a:pt x="382782" y="43592"/>
                  </a:lnTo>
                  <a:lnTo>
                    <a:pt x="425597" y="28260"/>
                  </a:lnTo>
                  <a:lnTo>
                    <a:pt x="469822" y="16099"/>
                  </a:lnTo>
                  <a:lnTo>
                    <a:pt x="515322" y="7245"/>
                  </a:lnTo>
                  <a:lnTo>
                    <a:pt x="561959" y="1834"/>
                  </a:lnTo>
                  <a:lnTo>
                    <a:pt x="609600" y="0"/>
                  </a:lnTo>
                  <a:lnTo>
                    <a:pt x="657240" y="1834"/>
                  </a:lnTo>
                  <a:lnTo>
                    <a:pt x="703877" y="7245"/>
                  </a:lnTo>
                  <a:lnTo>
                    <a:pt x="749377" y="16099"/>
                  </a:lnTo>
                  <a:lnTo>
                    <a:pt x="793602" y="28260"/>
                  </a:lnTo>
                  <a:lnTo>
                    <a:pt x="836417" y="43592"/>
                  </a:lnTo>
                  <a:lnTo>
                    <a:pt x="877688" y="61959"/>
                  </a:lnTo>
                  <a:lnTo>
                    <a:pt x="917278" y="83227"/>
                  </a:lnTo>
                  <a:lnTo>
                    <a:pt x="955052" y="107259"/>
                  </a:lnTo>
                  <a:lnTo>
                    <a:pt x="990875" y="133920"/>
                  </a:lnTo>
                  <a:lnTo>
                    <a:pt x="1024611" y="163075"/>
                  </a:lnTo>
                  <a:lnTo>
                    <a:pt x="1056124" y="194588"/>
                  </a:lnTo>
                  <a:lnTo>
                    <a:pt x="1085279" y="228324"/>
                  </a:lnTo>
                  <a:lnTo>
                    <a:pt x="1111940" y="264147"/>
                  </a:lnTo>
                  <a:lnTo>
                    <a:pt x="1135972" y="301921"/>
                  </a:lnTo>
                  <a:lnTo>
                    <a:pt x="1157240" y="341511"/>
                  </a:lnTo>
                  <a:lnTo>
                    <a:pt x="1175607" y="382782"/>
                  </a:lnTo>
                  <a:lnTo>
                    <a:pt x="1190939" y="425597"/>
                  </a:lnTo>
                  <a:lnTo>
                    <a:pt x="1203100" y="469822"/>
                  </a:lnTo>
                  <a:lnTo>
                    <a:pt x="1211954" y="515322"/>
                  </a:lnTo>
                  <a:lnTo>
                    <a:pt x="1217365" y="561959"/>
                  </a:lnTo>
                  <a:lnTo>
                    <a:pt x="1219200" y="609600"/>
                  </a:lnTo>
                  <a:lnTo>
                    <a:pt x="1217365" y="657240"/>
                  </a:lnTo>
                  <a:lnTo>
                    <a:pt x="1211954" y="703877"/>
                  </a:lnTo>
                  <a:lnTo>
                    <a:pt x="1203100" y="749377"/>
                  </a:lnTo>
                  <a:lnTo>
                    <a:pt x="1190939" y="793602"/>
                  </a:lnTo>
                  <a:lnTo>
                    <a:pt x="1175607" y="836417"/>
                  </a:lnTo>
                  <a:lnTo>
                    <a:pt x="1157240" y="877688"/>
                  </a:lnTo>
                  <a:lnTo>
                    <a:pt x="1135972" y="917278"/>
                  </a:lnTo>
                  <a:lnTo>
                    <a:pt x="1111940" y="955052"/>
                  </a:lnTo>
                  <a:lnTo>
                    <a:pt x="1085279" y="990875"/>
                  </a:lnTo>
                  <a:lnTo>
                    <a:pt x="1056124" y="1024611"/>
                  </a:lnTo>
                  <a:lnTo>
                    <a:pt x="1024611" y="1056124"/>
                  </a:lnTo>
                  <a:lnTo>
                    <a:pt x="990875" y="1085279"/>
                  </a:lnTo>
                  <a:lnTo>
                    <a:pt x="955052" y="1111940"/>
                  </a:lnTo>
                  <a:lnTo>
                    <a:pt x="917278" y="1135972"/>
                  </a:lnTo>
                  <a:lnTo>
                    <a:pt x="877688" y="1157240"/>
                  </a:lnTo>
                  <a:lnTo>
                    <a:pt x="836417" y="1175607"/>
                  </a:lnTo>
                  <a:lnTo>
                    <a:pt x="793602" y="1190939"/>
                  </a:lnTo>
                  <a:lnTo>
                    <a:pt x="749377" y="1203100"/>
                  </a:lnTo>
                  <a:lnTo>
                    <a:pt x="703877" y="1211954"/>
                  </a:lnTo>
                  <a:lnTo>
                    <a:pt x="657240" y="1217365"/>
                  </a:lnTo>
                  <a:lnTo>
                    <a:pt x="609600" y="1219200"/>
                  </a:lnTo>
                  <a:lnTo>
                    <a:pt x="561959" y="1217365"/>
                  </a:lnTo>
                  <a:lnTo>
                    <a:pt x="515322" y="1211954"/>
                  </a:lnTo>
                  <a:lnTo>
                    <a:pt x="469822" y="1203100"/>
                  </a:lnTo>
                  <a:lnTo>
                    <a:pt x="425597" y="1190939"/>
                  </a:lnTo>
                  <a:lnTo>
                    <a:pt x="382782" y="1175607"/>
                  </a:lnTo>
                  <a:lnTo>
                    <a:pt x="341511" y="1157240"/>
                  </a:lnTo>
                  <a:lnTo>
                    <a:pt x="301921" y="1135972"/>
                  </a:lnTo>
                  <a:lnTo>
                    <a:pt x="264147" y="1111940"/>
                  </a:lnTo>
                  <a:lnTo>
                    <a:pt x="228324" y="1085279"/>
                  </a:lnTo>
                  <a:lnTo>
                    <a:pt x="194588" y="1056124"/>
                  </a:lnTo>
                  <a:lnTo>
                    <a:pt x="163075" y="1024611"/>
                  </a:lnTo>
                  <a:lnTo>
                    <a:pt x="133920" y="990875"/>
                  </a:lnTo>
                  <a:lnTo>
                    <a:pt x="107259" y="955052"/>
                  </a:lnTo>
                  <a:lnTo>
                    <a:pt x="83227" y="917278"/>
                  </a:lnTo>
                  <a:lnTo>
                    <a:pt x="61959" y="877688"/>
                  </a:lnTo>
                  <a:lnTo>
                    <a:pt x="43592" y="836417"/>
                  </a:lnTo>
                  <a:lnTo>
                    <a:pt x="28260" y="793602"/>
                  </a:lnTo>
                  <a:lnTo>
                    <a:pt x="16099" y="749377"/>
                  </a:lnTo>
                  <a:lnTo>
                    <a:pt x="7245" y="703877"/>
                  </a:lnTo>
                  <a:lnTo>
                    <a:pt x="1834" y="657240"/>
                  </a:lnTo>
                  <a:lnTo>
                    <a:pt x="0" y="60960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314825" y="1600200"/>
              <a:ext cx="1666875" cy="3667125"/>
            </a:xfrm>
            <a:custGeom>
              <a:avLst/>
              <a:gdLst/>
              <a:ahLst/>
              <a:cxnLst/>
              <a:rect l="l" t="t" r="r" b="b"/>
              <a:pathLst>
                <a:path w="1666875" h="3667125">
                  <a:moveTo>
                    <a:pt x="1500124" y="0"/>
                  </a:moveTo>
                  <a:lnTo>
                    <a:pt x="166750" y="0"/>
                  </a:lnTo>
                  <a:lnTo>
                    <a:pt x="122428" y="5957"/>
                  </a:lnTo>
                  <a:lnTo>
                    <a:pt x="82597" y="22770"/>
                  </a:lnTo>
                  <a:lnTo>
                    <a:pt x="48847" y="48847"/>
                  </a:lnTo>
                  <a:lnTo>
                    <a:pt x="22770" y="82597"/>
                  </a:lnTo>
                  <a:lnTo>
                    <a:pt x="5957" y="122428"/>
                  </a:lnTo>
                  <a:lnTo>
                    <a:pt x="0" y="166750"/>
                  </a:lnTo>
                  <a:lnTo>
                    <a:pt x="0" y="3500374"/>
                  </a:lnTo>
                  <a:lnTo>
                    <a:pt x="5957" y="3544696"/>
                  </a:lnTo>
                  <a:lnTo>
                    <a:pt x="22770" y="3584527"/>
                  </a:lnTo>
                  <a:lnTo>
                    <a:pt x="48847" y="3618277"/>
                  </a:lnTo>
                  <a:lnTo>
                    <a:pt x="82597" y="3644354"/>
                  </a:lnTo>
                  <a:lnTo>
                    <a:pt x="122428" y="3661167"/>
                  </a:lnTo>
                  <a:lnTo>
                    <a:pt x="166750" y="3667125"/>
                  </a:lnTo>
                  <a:lnTo>
                    <a:pt x="1500124" y="3667125"/>
                  </a:lnTo>
                  <a:lnTo>
                    <a:pt x="1544446" y="3661167"/>
                  </a:lnTo>
                  <a:lnTo>
                    <a:pt x="1584277" y="3644354"/>
                  </a:lnTo>
                  <a:lnTo>
                    <a:pt x="1618027" y="3618277"/>
                  </a:lnTo>
                  <a:lnTo>
                    <a:pt x="1644104" y="3584527"/>
                  </a:lnTo>
                  <a:lnTo>
                    <a:pt x="1660917" y="3544696"/>
                  </a:lnTo>
                  <a:lnTo>
                    <a:pt x="1666875" y="3500374"/>
                  </a:lnTo>
                  <a:lnTo>
                    <a:pt x="1666875" y="166750"/>
                  </a:lnTo>
                  <a:lnTo>
                    <a:pt x="1660917" y="122428"/>
                  </a:lnTo>
                  <a:lnTo>
                    <a:pt x="1644104" y="82597"/>
                  </a:lnTo>
                  <a:lnTo>
                    <a:pt x="1618027" y="48847"/>
                  </a:lnTo>
                  <a:lnTo>
                    <a:pt x="1584277" y="22770"/>
                  </a:lnTo>
                  <a:lnTo>
                    <a:pt x="1544446" y="5957"/>
                  </a:lnTo>
                  <a:lnTo>
                    <a:pt x="1500124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461509" y="3520122"/>
            <a:ext cx="1386840" cy="53911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 indent="15875">
              <a:lnSpc>
                <a:spcPts val="1880"/>
              </a:lnSpc>
              <a:spcBef>
                <a:spcPts val="395"/>
              </a:spcBef>
            </a:pPr>
            <a:r>
              <a:rPr sz="1800" b="1" dirty="0">
                <a:solidFill>
                  <a:srgbClr val="FFFFFF"/>
                </a:solidFill>
                <a:latin typeface="Trebuchet MS"/>
                <a:cs typeface="Trebuchet MS"/>
              </a:rPr>
              <a:t>Planting</a:t>
            </a:r>
            <a:r>
              <a:rPr sz="1800" b="1" spc="-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spc="-25" dirty="0">
                <a:solidFill>
                  <a:srgbClr val="FFFFFF"/>
                </a:solidFill>
                <a:latin typeface="Trebuchet MS"/>
                <a:cs typeface="Trebuchet MS"/>
              </a:rPr>
              <a:t>and </a:t>
            </a:r>
            <a:r>
              <a:rPr sz="1800" b="1" spc="-10" dirty="0">
                <a:solidFill>
                  <a:srgbClr val="FFFFFF"/>
                </a:solidFill>
                <a:latin typeface="Trebuchet MS"/>
                <a:cs typeface="Trebuchet MS"/>
              </a:rPr>
              <a:t>Maintenance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533900" y="1590675"/>
            <a:ext cx="3171825" cy="3686175"/>
            <a:chOff x="4533900" y="1590675"/>
            <a:chExt cx="3171825" cy="3686175"/>
          </a:xfrm>
        </p:grpSpPr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43425" y="1828800"/>
              <a:ext cx="1219200" cy="1219200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4543425" y="182880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0" y="609600"/>
                  </a:moveTo>
                  <a:lnTo>
                    <a:pt x="1834" y="561959"/>
                  </a:lnTo>
                  <a:lnTo>
                    <a:pt x="7245" y="515322"/>
                  </a:lnTo>
                  <a:lnTo>
                    <a:pt x="16099" y="469822"/>
                  </a:lnTo>
                  <a:lnTo>
                    <a:pt x="28260" y="425597"/>
                  </a:lnTo>
                  <a:lnTo>
                    <a:pt x="43592" y="382782"/>
                  </a:lnTo>
                  <a:lnTo>
                    <a:pt x="61959" y="341511"/>
                  </a:lnTo>
                  <a:lnTo>
                    <a:pt x="83227" y="301921"/>
                  </a:lnTo>
                  <a:lnTo>
                    <a:pt x="107259" y="264147"/>
                  </a:lnTo>
                  <a:lnTo>
                    <a:pt x="133920" y="228324"/>
                  </a:lnTo>
                  <a:lnTo>
                    <a:pt x="163075" y="194588"/>
                  </a:lnTo>
                  <a:lnTo>
                    <a:pt x="194588" y="163075"/>
                  </a:lnTo>
                  <a:lnTo>
                    <a:pt x="228324" y="133920"/>
                  </a:lnTo>
                  <a:lnTo>
                    <a:pt x="264147" y="107259"/>
                  </a:lnTo>
                  <a:lnTo>
                    <a:pt x="301921" y="83227"/>
                  </a:lnTo>
                  <a:lnTo>
                    <a:pt x="341511" y="61959"/>
                  </a:lnTo>
                  <a:lnTo>
                    <a:pt x="382782" y="43592"/>
                  </a:lnTo>
                  <a:lnTo>
                    <a:pt x="425597" y="28260"/>
                  </a:lnTo>
                  <a:lnTo>
                    <a:pt x="469822" y="16099"/>
                  </a:lnTo>
                  <a:lnTo>
                    <a:pt x="515322" y="7245"/>
                  </a:lnTo>
                  <a:lnTo>
                    <a:pt x="561959" y="1834"/>
                  </a:lnTo>
                  <a:lnTo>
                    <a:pt x="609600" y="0"/>
                  </a:lnTo>
                  <a:lnTo>
                    <a:pt x="657240" y="1834"/>
                  </a:lnTo>
                  <a:lnTo>
                    <a:pt x="703877" y="7245"/>
                  </a:lnTo>
                  <a:lnTo>
                    <a:pt x="749377" y="16099"/>
                  </a:lnTo>
                  <a:lnTo>
                    <a:pt x="793602" y="28260"/>
                  </a:lnTo>
                  <a:lnTo>
                    <a:pt x="836417" y="43592"/>
                  </a:lnTo>
                  <a:lnTo>
                    <a:pt x="877688" y="61959"/>
                  </a:lnTo>
                  <a:lnTo>
                    <a:pt x="917278" y="83227"/>
                  </a:lnTo>
                  <a:lnTo>
                    <a:pt x="955052" y="107259"/>
                  </a:lnTo>
                  <a:lnTo>
                    <a:pt x="990875" y="133920"/>
                  </a:lnTo>
                  <a:lnTo>
                    <a:pt x="1024611" y="163075"/>
                  </a:lnTo>
                  <a:lnTo>
                    <a:pt x="1056124" y="194588"/>
                  </a:lnTo>
                  <a:lnTo>
                    <a:pt x="1085279" y="228324"/>
                  </a:lnTo>
                  <a:lnTo>
                    <a:pt x="1111940" y="264147"/>
                  </a:lnTo>
                  <a:lnTo>
                    <a:pt x="1135972" y="301921"/>
                  </a:lnTo>
                  <a:lnTo>
                    <a:pt x="1157240" y="341511"/>
                  </a:lnTo>
                  <a:lnTo>
                    <a:pt x="1175607" y="382782"/>
                  </a:lnTo>
                  <a:lnTo>
                    <a:pt x="1190939" y="425597"/>
                  </a:lnTo>
                  <a:lnTo>
                    <a:pt x="1203100" y="469822"/>
                  </a:lnTo>
                  <a:lnTo>
                    <a:pt x="1211954" y="515322"/>
                  </a:lnTo>
                  <a:lnTo>
                    <a:pt x="1217365" y="561959"/>
                  </a:lnTo>
                  <a:lnTo>
                    <a:pt x="1219200" y="609600"/>
                  </a:lnTo>
                  <a:lnTo>
                    <a:pt x="1217365" y="657240"/>
                  </a:lnTo>
                  <a:lnTo>
                    <a:pt x="1211954" y="703877"/>
                  </a:lnTo>
                  <a:lnTo>
                    <a:pt x="1203100" y="749377"/>
                  </a:lnTo>
                  <a:lnTo>
                    <a:pt x="1190939" y="793602"/>
                  </a:lnTo>
                  <a:lnTo>
                    <a:pt x="1175607" y="836417"/>
                  </a:lnTo>
                  <a:lnTo>
                    <a:pt x="1157240" y="877688"/>
                  </a:lnTo>
                  <a:lnTo>
                    <a:pt x="1135972" y="917278"/>
                  </a:lnTo>
                  <a:lnTo>
                    <a:pt x="1111940" y="955052"/>
                  </a:lnTo>
                  <a:lnTo>
                    <a:pt x="1085279" y="990875"/>
                  </a:lnTo>
                  <a:lnTo>
                    <a:pt x="1056124" y="1024611"/>
                  </a:lnTo>
                  <a:lnTo>
                    <a:pt x="1024611" y="1056124"/>
                  </a:lnTo>
                  <a:lnTo>
                    <a:pt x="990875" y="1085279"/>
                  </a:lnTo>
                  <a:lnTo>
                    <a:pt x="955052" y="1111940"/>
                  </a:lnTo>
                  <a:lnTo>
                    <a:pt x="917278" y="1135972"/>
                  </a:lnTo>
                  <a:lnTo>
                    <a:pt x="877688" y="1157240"/>
                  </a:lnTo>
                  <a:lnTo>
                    <a:pt x="836417" y="1175607"/>
                  </a:lnTo>
                  <a:lnTo>
                    <a:pt x="793602" y="1190939"/>
                  </a:lnTo>
                  <a:lnTo>
                    <a:pt x="749377" y="1203100"/>
                  </a:lnTo>
                  <a:lnTo>
                    <a:pt x="703877" y="1211954"/>
                  </a:lnTo>
                  <a:lnTo>
                    <a:pt x="657240" y="1217365"/>
                  </a:lnTo>
                  <a:lnTo>
                    <a:pt x="609600" y="1219200"/>
                  </a:lnTo>
                  <a:lnTo>
                    <a:pt x="561959" y="1217365"/>
                  </a:lnTo>
                  <a:lnTo>
                    <a:pt x="515322" y="1211954"/>
                  </a:lnTo>
                  <a:lnTo>
                    <a:pt x="469822" y="1203100"/>
                  </a:lnTo>
                  <a:lnTo>
                    <a:pt x="425597" y="1190939"/>
                  </a:lnTo>
                  <a:lnTo>
                    <a:pt x="382782" y="1175607"/>
                  </a:lnTo>
                  <a:lnTo>
                    <a:pt x="341511" y="1157240"/>
                  </a:lnTo>
                  <a:lnTo>
                    <a:pt x="301921" y="1135972"/>
                  </a:lnTo>
                  <a:lnTo>
                    <a:pt x="264147" y="1111940"/>
                  </a:lnTo>
                  <a:lnTo>
                    <a:pt x="228324" y="1085279"/>
                  </a:lnTo>
                  <a:lnTo>
                    <a:pt x="194588" y="1056124"/>
                  </a:lnTo>
                  <a:lnTo>
                    <a:pt x="163075" y="1024611"/>
                  </a:lnTo>
                  <a:lnTo>
                    <a:pt x="133920" y="990875"/>
                  </a:lnTo>
                  <a:lnTo>
                    <a:pt x="107259" y="955052"/>
                  </a:lnTo>
                  <a:lnTo>
                    <a:pt x="83227" y="917278"/>
                  </a:lnTo>
                  <a:lnTo>
                    <a:pt x="61959" y="877688"/>
                  </a:lnTo>
                  <a:lnTo>
                    <a:pt x="43592" y="836417"/>
                  </a:lnTo>
                  <a:lnTo>
                    <a:pt x="28260" y="793602"/>
                  </a:lnTo>
                  <a:lnTo>
                    <a:pt x="16099" y="749377"/>
                  </a:lnTo>
                  <a:lnTo>
                    <a:pt x="7245" y="703877"/>
                  </a:lnTo>
                  <a:lnTo>
                    <a:pt x="1834" y="657240"/>
                  </a:lnTo>
                  <a:lnTo>
                    <a:pt x="0" y="60960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029325" y="1600200"/>
              <a:ext cx="1666875" cy="3667125"/>
            </a:xfrm>
            <a:custGeom>
              <a:avLst/>
              <a:gdLst/>
              <a:ahLst/>
              <a:cxnLst/>
              <a:rect l="l" t="t" r="r" b="b"/>
              <a:pathLst>
                <a:path w="1666875" h="3667125">
                  <a:moveTo>
                    <a:pt x="1500124" y="0"/>
                  </a:moveTo>
                  <a:lnTo>
                    <a:pt x="166750" y="0"/>
                  </a:lnTo>
                  <a:lnTo>
                    <a:pt x="122428" y="5957"/>
                  </a:lnTo>
                  <a:lnTo>
                    <a:pt x="82597" y="22770"/>
                  </a:lnTo>
                  <a:lnTo>
                    <a:pt x="48847" y="48847"/>
                  </a:lnTo>
                  <a:lnTo>
                    <a:pt x="22770" y="82597"/>
                  </a:lnTo>
                  <a:lnTo>
                    <a:pt x="5957" y="122428"/>
                  </a:lnTo>
                  <a:lnTo>
                    <a:pt x="0" y="166750"/>
                  </a:lnTo>
                  <a:lnTo>
                    <a:pt x="0" y="3500374"/>
                  </a:lnTo>
                  <a:lnTo>
                    <a:pt x="5957" y="3544696"/>
                  </a:lnTo>
                  <a:lnTo>
                    <a:pt x="22770" y="3584527"/>
                  </a:lnTo>
                  <a:lnTo>
                    <a:pt x="48847" y="3618277"/>
                  </a:lnTo>
                  <a:lnTo>
                    <a:pt x="82597" y="3644354"/>
                  </a:lnTo>
                  <a:lnTo>
                    <a:pt x="122428" y="3661167"/>
                  </a:lnTo>
                  <a:lnTo>
                    <a:pt x="166750" y="3667125"/>
                  </a:lnTo>
                  <a:lnTo>
                    <a:pt x="1500124" y="3667125"/>
                  </a:lnTo>
                  <a:lnTo>
                    <a:pt x="1544446" y="3661167"/>
                  </a:lnTo>
                  <a:lnTo>
                    <a:pt x="1584277" y="3644354"/>
                  </a:lnTo>
                  <a:lnTo>
                    <a:pt x="1618027" y="3618277"/>
                  </a:lnTo>
                  <a:lnTo>
                    <a:pt x="1644104" y="3584527"/>
                  </a:lnTo>
                  <a:lnTo>
                    <a:pt x="1660917" y="3544696"/>
                  </a:lnTo>
                  <a:lnTo>
                    <a:pt x="1666875" y="3500374"/>
                  </a:lnTo>
                  <a:lnTo>
                    <a:pt x="1666875" y="166750"/>
                  </a:lnTo>
                  <a:lnTo>
                    <a:pt x="1660917" y="122428"/>
                  </a:lnTo>
                  <a:lnTo>
                    <a:pt x="1644104" y="82597"/>
                  </a:lnTo>
                  <a:lnTo>
                    <a:pt x="1618027" y="48847"/>
                  </a:lnTo>
                  <a:lnTo>
                    <a:pt x="1584277" y="22770"/>
                  </a:lnTo>
                  <a:lnTo>
                    <a:pt x="1544446" y="5957"/>
                  </a:lnTo>
                  <a:lnTo>
                    <a:pt x="1500124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029325" y="1600200"/>
              <a:ext cx="1666875" cy="3667125"/>
            </a:xfrm>
            <a:custGeom>
              <a:avLst/>
              <a:gdLst/>
              <a:ahLst/>
              <a:cxnLst/>
              <a:rect l="l" t="t" r="r" b="b"/>
              <a:pathLst>
                <a:path w="1666875" h="3667125">
                  <a:moveTo>
                    <a:pt x="0" y="166750"/>
                  </a:moveTo>
                  <a:lnTo>
                    <a:pt x="5957" y="122428"/>
                  </a:lnTo>
                  <a:lnTo>
                    <a:pt x="22770" y="82597"/>
                  </a:lnTo>
                  <a:lnTo>
                    <a:pt x="48847" y="48847"/>
                  </a:lnTo>
                  <a:lnTo>
                    <a:pt x="82597" y="22770"/>
                  </a:lnTo>
                  <a:lnTo>
                    <a:pt x="122428" y="5957"/>
                  </a:lnTo>
                  <a:lnTo>
                    <a:pt x="166750" y="0"/>
                  </a:lnTo>
                  <a:lnTo>
                    <a:pt x="1500124" y="0"/>
                  </a:lnTo>
                  <a:lnTo>
                    <a:pt x="1544446" y="5957"/>
                  </a:lnTo>
                  <a:lnTo>
                    <a:pt x="1584277" y="22770"/>
                  </a:lnTo>
                  <a:lnTo>
                    <a:pt x="1618027" y="48847"/>
                  </a:lnTo>
                  <a:lnTo>
                    <a:pt x="1644104" y="82597"/>
                  </a:lnTo>
                  <a:lnTo>
                    <a:pt x="1660917" y="122428"/>
                  </a:lnTo>
                  <a:lnTo>
                    <a:pt x="1666875" y="166750"/>
                  </a:lnTo>
                  <a:lnTo>
                    <a:pt x="1666875" y="3500374"/>
                  </a:lnTo>
                  <a:lnTo>
                    <a:pt x="1660917" y="3544696"/>
                  </a:lnTo>
                  <a:lnTo>
                    <a:pt x="1644104" y="3584527"/>
                  </a:lnTo>
                  <a:lnTo>
                    <a:pt x="1618027" y="3618277"/>
                  </a:lnTo>
                  <a:lnTo>
                    <a:pt x="1584277" y="3644354"/>
                  </a:lnTo>
                  <a:lnTo>
                    <a:pt x="1544446" y="3661167"/>
                  </a:lnTo>
                  <a:lnTo>
                    <a:pt x="1500124" y="3667125"/>
                  </a:lnTo>
                  <a:lnTo>
                    <a:pt x="166750" y="3667125"/>
                  </a:lnTo>
                  <a:lnTo>
                    <a:pt x="122428" y="3661167"/>
                  </a:lnTo>
                  <a:lnTo>
                    <a:pt x="82597" y="3644354"/>
                  </a:lnTo>
                  <a:lnTo>
                    <a:pt x="48847" y="3618277"/>
                  </a:lnTo>
                  <a:lnTo>
                    <a:pt x="22770" y="3584527"/>
                  </a:lnTo>
                  <a:lnTo>
                    <a:pt x="5957" y="3544696"/>
                  </a:lnTo>
                  <a:lnTo>
                    <a:pt x="0" y="3500374"/>
                  </a:lnTo>
                  <a:lnTo>
                    <a:pt x="0" y="16675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6284595" y="3400742"/>
            <a:ext cx="1162050" cy="77724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065" marR="5080" algn="ctr">
              <a:lnSpc>
                <a:spcPts val="1880"/>
              </a:lnSpc>
              <a:spcBef>
                <a:spcPts val="395"/>
              </a:spcBef>
            </a:pPr>
            <a:r>
              <a:rPr sz="1800" b="1" spc="-10" dirty="0">
                <a:solidFill>
                  <a:srgbClr val="FFFFFF"/>
                </a:solidFill>
                <a:latin typeface="Trebuchet MS"/>
                <a:cs typeface="Trebuchet MS"/>
              </a:rPr>
              <a:t>Monitoring </a:t>
            </a:r>
            <a:r>
              <a:rPr sz="1800" b="1" spc="-25" dirty="0">
                <a:solidFill>
                  <a:srgbClr val="FFFFFF"/>
                </a:solidFill>
                <a:latin typeface="Trebuchet MS"/>
                <a:cs typeface="Trebuchet MS"/>
              </a:rPr>
              <a:t>and </a:t>
            </a:r>
            <a:r>
              <a:rPr sz="1800" b="1" spc="-10" dirty="0">
                <a:solidFill>
                  <a:srgbClr val="FFFFFF"/>
                </a:solidFill>
                <a:latin typeface="Trebuchet MS"/>
                <a:cs typeface="Trebuchet MS"/>
              </a:rPr>
              <a:t>Reporting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6238875" y="1590675"/>
            <a:ext cx="3171825" cy="3686175"/>
            <a:chOff x="6238875" y="1590675"/>
            <a:chExt cx="3171825" cy="3686175"/>
          </a:xfrm>
        </p:grpSpPr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48400" y="1828800"/>
              <a:ext cx="1219200" cy="1219200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6248400" y="182880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0" y="609600"/>
                  </a:moveTo>
                  <a:lnTo>
                    <a:pt x="1834" y="561959"/>
                  </a:lnTo>
                  <a:lnTo>
                    <a:pt x="7245" y="515322"/>
                  </a:lnTo>
                  <a:lnTo>
                    <a:pt x="16099" y="469822"/>
                  </a:lnTo>
                  <a:lnTo>
                    <a:pt x="28260" y="425597"/>
                  </a:lnTo>
                  <a:lnTo>
                    <a:pt x="43592" y="382782"/>
                  </a:lnTo>
                  <a:lnTo>
                    <a:pt x="61959" y="341511"/>
                  </a:lnTo>
                  <a:lnTo>
                    <a:pt x="83227" y="301921"/>
                  </a:lnTo>
                  <a:lnTo>
                    <a:pt x="107259" y="264147"/>
                  </a:lnTo>
                  <a:lnTo>
                    <a:pt x="133920" y="228324"/>
                  </a:lnTo>
                  <a:lnTo>
                    <a:pt x="163075" y="194588"/>
                  </a:lnTo>
                  <a:lnTo>
                    <a:pt x="194588" y="163075"/>
                  </a:lnTo>
                  <a:lnTo>
                    <a:pt x="228324" y="133920"/>
                  </a:lnTo>
                  <a:lnTo>
                    <a:pt x="264147" y="107259"/>
                  </a:lnTo>
                  <a:lnTo>
                    <a:pt x="301921" y="83227"/>
                  </a:lnTo>
                  <a:lnTo>
                    <a:pt x="341511" y="61959"/>
                  </a:lnTo>
                  <a:lnTo>
                    <a:pt x="382782" y="43592"/>
                  </a:lnTo>
                  <a:lnTo>
                    <a:pt x="425597" y="28260"/>
                  </a:lnTo>
                  <a:lnTo>
                    <a:pt x="469822" y="16099"/>
                  </a:lnTo>
                  <a:lnTo>
                    <a:pt x="515322" y="7245"/>
                  </a:lnTo>
                  <a:lnTo>
                    <a:pt x="561959" y="1834"/>
                  </a:lnTo>
                  <a:lnTo>
                    <a:pt x="609600" y="0"/>
                  </a:lnTo>
                  <a:lnTo>
                    <a:pt x="657240" y="1834"/>
                  </a:lnTo>
                  <a:lnTo>
                    <a:pt x="703877" y="7245"/>
                  </a:lnTo>
                  <a:lnTo>
                    <a:pt x="749377" y="16099"/>
                  </a:lnTo>
                  <a:lnTo>
                    <a:pt x="793602" y="28260"/>
                  </a:lnTo>
                  <a:lnTo>
                    <a:pt x="836417" y="43592"/>
                  </a:lnTo>
                  <a:lnTo>
                    <a:pt x="877688" y="61959"/>
                  </a:lnTo>
                  <a:lnTo>
                    <a:pt x="917278" y="83227"/>
                  </a:lnTo>
                  <a:lnTo>
                    <a:pt x="955052" y="107259"/>
                  </a:lnTo>
                  <a:lnTo>
                    <a:pt x="990875" y="133920"/>
                  </a:lnTo>
                  <a:lnTo>
                    <a:pt x="1024611" y="163075"/>
                  </a:lnTo>
                  <a:lnTo>
                    <a:pt x="1056124" y="194588"/>
                  </a:lnTo>
                  <a:lnTo>
                    <a:pt x="1085279" y="228324"/>
                  </a:lnTo>
                  <a:lnTo>
                    <a:pt x="1111940" y="264147"/>
                  </a:lnTo>
                  <a:lnTo>
                    <a:pt x="1135972" y="301921"/>
                  </a:lnTo>
                  <a:lnTo>
                    <a:pt x="1157240" y="341511"/>
                  </a:lnTo>
                  <a:lnTo>
                    <a:pt x="1175607" y="382782"/>
                  </a:lnTo>
                  <a:lnTo>
                    <a:pt x="1190939" y="425597"/>
                  </a:lnTo>
                  <a:lnTo>
                    <a:pt x="1203100" y="469822"/>
                  </a:lnTo>
                  <a:lnTo>
                    <a:pt x="1211954" y="515322"/>
                  </a:lnTo>
                  <a:lnTo>
                    <a:pt x="1217365" y="561959"/>
                  </a:lnTo>
                  <a:lnTo>
                    <a:pt x="1219200" y="609600"/>
                  </a:lnTo>
                  <a:lnTo>
                    <a:pt x="1217365" y="657240"/>
                  </a:lnTo>
                  <a:lnTo>
                    <a:pt x="1211954" y="703877"/>
                  </a:lnTo>
                  <a:lnTo>
                    <a:pt x="1203100" y="749377"/>
                  </a:lnTo>
                  <a:lnTo>
                    <a:pt x="1190939" y="793602"/>
                  </a:lnTo>
                  <a:lnTo>
                    <a:pt x="1175607" y="836417"/>
                  </a:lnTo>
                  <a:lnTo>
                    <a:pt x="1157240" y="877688"/>
                  </a:lnTo>
                  <a:lnTo>
                    <a:pt x="1135972" y="917278"/>
                  </a:lnTo>
                  <a:lnTo>
                    <a:pt x="1111940" y="955052"/>
                  </a:lnTo>
                  <a:lnTo>
                    <a:pt x="1085279" y="990875"/>
                  </a:lnTo>
                  <a:lnTo>
                    <a:pt x="1056124" y="1024611"/>
                  </a:lnTo>
                  <a:lnTo>
                    <a:pt x="1024611" y="1056124"/>
                  </a:lnTo>
                  <a:lnTo>
                    <a:pt x="990875" y="1085279"/>
                  </a:lnTo>
                  <a:lnTo>
                    <a:pt x="955052" y="1111940"/>
                  </a:lnTo>
                  <a:lnTo>
                    <a:pt x="917278" y="1135972"/>
                  </a:lnTo>
                  <a:lnTo>
                    <a:pt x="877688" y="1157240"/>
                  </a:lnTo>
                  <a:lnTo>
                    <a:pt x="836417" y="1175607"/>
                  </a:lnTo>
                  <a:lnTo>
                    <a:pt x="793602" y="1190939"/>
                  </a:lnTo>
                  <a:lnTo>
                    <a:pt x="749377" y="1203100"/>
                  </a:lnTo>
                  <a:lnTo>
                    <a:pt x="703877" y="1211954"/>
                  </a:lnTo>
                  <a:lnTo>
                    <a:pt x="657240" y="1217365"/>
                  </a:lnTo>
                  <a:lnTo>
                    <a:pt x="609600" y="1219200"/>
                  </a:lnTo>
                  <a:lnTo>
                    <a:pt x="561959" y="1217365"/>
                  </a:lnTo>
                  <a:lnTo>
                    <a:pt x="515322" y="1211954"/>
                  </a:lnTo>
                  <a:lnTo>
                    <a:pt x="469822" y="1203100"/>
                  </a:lnTo>
                  <a:lnTo>
                    <a:pt x="425597" y="1190939"/>
                  </a:lnTo>
                  <a:lnTo>
                    <a:pt x="382782" y="1175607"/>
                  </a:lnTo>
                  <a:lnTo>
                    <a:pt x="341511" y="1157240"/>
                  </a:lnTo>
                  <a:lnTo>
                    <a:pt x="301921" y="1135972"/>
                  </a:lnTo>
                  <a:lnTo>
                    <a:pt x="264147" y="1111940"/>
                  </a:lnTo>
                  <a:lnTo>
                    <a:pt x="228324" y="1085279"/>
                  </a:lnTo>
                  <a:lnTo>
                    <a:pt x="194588" y="1056124"/>
                  </a:lnTo>
                  <a:lnTo>
                    <a:pt x="163075" y="1024611"/>
                  </a:lnTo>
                  <a:lnTo>
                    <a:pt x="133920" y="990875"/>
                  </a:lnTo>
                  <a:lnTo>
                    <a:pt x="107259" y="955052"/>
                  </a:lnTo>
                  <a:lnTo>
                    <a:pt x="83227" y="917278"/>
                  </a:lnTo>
                  <a:lnTo>
                    <a:pt x="61959" y="877688"/>
                  </a:lnTo>
                  <a:lnTo>
                    <a:pt x="43592" y="836417"/>
                  </a:lnTo>
                  <a:lnTo>
                    <a:pt x="28260" y="793602"/>
                  </a:lnTo>
                  <a:lnTo>
                    <a:pt x="16099" y="749377"/>
                  </a:lnTo>
                  <a:lnTo>
                    <a:pt x="7245" y="703877"/>
                  </a:lnTo>
                  <a:lnTo>
                    <a:pt x="1834" y="657240"/>
                  </a:lnTo>
                  <a:lnTo>
                    <a:pt x="0" y="60960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743825" y="1600200"/>
              <a:ext cx="1657350" cy="3667125"/>
            </a:xfrm>
            <a:custGeom>
              <a:avLst/>
              <a:gdLst/>
              <a:ahLst/>
              <a:cxnLst/>
              <a:rect l="l" t="t" r="r" b="b"/>
              <a:pathLst>
                <a:path w="1657350" h="3667125">
                  <a:moveTo>
                    <a:pt x="1491615" y="0"/>
                  </a:moveTo>
                  <a:lnTo>
                    <a:pt x="165734" y="0"/>
                  </a:lnTo>
                  <a:lnTo>
                    <a:pt x="121664" y="5917"/>
                  </a:lnTo>
                  <a:lnTo>
                    <a:pt x="82070" y="22620"/>
                  </a:lnTo>
                  <a:lnTo>
                    <a:pt x="48529" y="48529"/>
                  </a:lnTo>
                  <a:lnTo>
                    <a:pt x="22620" y="82070"/>
                  </a:lnTo>
                  <a:lnTo>
                    <a:pt x="5917" y="121664"/>
                  </a:lnTo>
                  <a:lnTo>
                    <a:pt x="0" y="165735"/>
                  </a:lnTo>
                  <a:lnTo>
                    <a:pt x="0" y="3501390"/>
                  </a:lnTo>
                  <a:lnTo>
                    <a:pt x="5917" y="3545460"/>
                  </a:lnTo>
                  <a:lnTo>
                    <a:pt x="22620" y="3585054"/>
                  </a:lnTo>
                  <a:lnTo>
                    <a:pt x="48529" y="3618595"/>
                  </a:lnTo>
                  <a:lnTo>
                    <a:pt x="82070" y="3644504"/>
                  </a:lnTo>
                  <a:lnTo>
                    <a:pt x="121664" y="3661207"/>
                  </a:lnTo>
                  <a:lnTo>
                    <a:pt x="165734" y="3667125"/>
                  </a:lnTo>
                  <a:lnTo>
                    <a:pt x="1491615" y="3667125"/>
                  </a:lnTo>
                  <a:lnTo>
                    <a:pt x="1535685" y="3661207"/>
                  </a:lnTo>
                  <a:lnTo>
                    <a:pt x="1575279" y="3644504"/>
                  </a:lnTo>
                  <a:lnTo>
                    <a:pt x="1608820" y="3618595"/>
                  </a:lnTo>
                  <a:lnTo>
                    <a:pt x="1634729" y="3585054"/>
                  </a:lnTo>
                  <a:lnTo>
                    <a:pt x="1651432" y="3545460"/>
                  </a:lnTo>
                  <a:lnTo>
                    <a:pt x="1657350" y="3501390"/>
                  </a:lnTo>
                  <a:lnTo>
                    <a:pt x="1657350" y="165735"/>
                  </a:lnTo>
                  <a:lnTo>
                    <a:pt x="1651432" y="121664"/>
                  </a:lnTo>
                  <a:lnTo>
                    <a:pt x="1634729" y="82070"/>
                  </a:lnTo>
                  <a:lnTo>
                    <a:pt x="1608820" y="48529"/>
                  </a:lnTo>
                  <a:lnTo>
                    <a:pt x="1575279" y="22620"/>
                  </a:lnTo>
                  <a:lnTo>
                    <a:pt x="1535685" y="5917"/>
                  </a:lnTo>
                  <a:lnTo>
                    <a:pt x="1491615" y="0"/>
                  </a:lnTo>
                  <a:close/>
                </a:path>
              </a:pathLst>
            </a:custGeom>
            <a:solidFill>
              <a:srgbClr val="90C2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743825" y="1600200"/>
              <a:ext cx="1657350" cy="3667125"/>
            </a:xfrm>
            <a:custGeom>
              <a:avLst/>
              <a:gdLst/>
              <a:ahLst/>
              <a:cxnLst/>
              <a:rect l="l" t="t" r="r" b="b"/>
              <a:pathLst>
                <a:path w="1657350" h="3667125">
                  <a:moveTo>
                    <a:pt x="0" y="165735"/>
                  </a:moveTo>
                  <a:lnTo>
                    <a:pt x="5917" y="121664"/>
                  </a:lnTo>
                  <a:lnTo>
                    <a:pt x="22620" y="82070"/>
                  </a:lnTo>
                  <a:lnTo>
                    <a:pt x="48529" y="48529"/>
                  </a:lnTo>
                  <a:lnTo>
                    <a:pt x="82070" y="22620"/>
                  </a:lnTo>
                  <a:lnTo>
                    <a:pt x="121664" y="5917"/>
                  </a:lnTo>
                  <a:lnTo>
                    <a:pt x="165734" y="0"/>
                  </a:lnTo>
                  <a:lnTo>
                    <a:pt x="1491615" y="0"/>
                  </a:lnTo>
                  <a:lnTo>
                    <a:pt x="1535685" y="5917"/>
                  </a:lnTo>
                  <a:lnTo>
                    <a:pt x="1575279" y="22620"/>
                  </a:lnTo>
                  <a:lnTo>
                    <a:pt x="1608820" y="48529"/>
                  </a:lnTo>
                  <a:lnTo>
                    <a:pt x="1634729" y="82070"/>
                  </a:lnTo>
                  <a:lnTo>
                    <a:pt x="1651432" y="121664"/>
                  </a:lnTo>
                  <a:lnTo>
                    <a:pt x="1657350" y="165735"/>
                  </a:lnTo>
                  <a:lnTo>
                    <a:pt x="1657350" y="3501390"/>
                  </a:lnTo>
                  <a:lnTo>
                    <a:pt x="1651432" y="3545460"/>
                  </a:lnTo>
                  <a:lnTo>
                    <a:pt x="1634729" y="3585054"/>
                  </a:lnTo>
                  <a:lnTo>
                    <a:pt x="1608820" y="3618595"/>
                  </a:lnTo>
                  <a:lnTo>
                    <a:pt x="1575279" y="3644504"/>
                  </a:lnTo>
                  <a:lnTo>
                    <a:pt x="1535685" y="3661207"/>
                  </a:lnTo>
                  <a:lnTo>
                    <a:pt x="1491615" y="3667125"/>
                  </a:lnTo>
                  <a:lnTo>
                    <a:pt x="165734" y="3667125"/>
                  </a:lnTo>
                  <a:lnTo>
                    <a:pt x="121664" y="3661207"/>
                  </a:lnTo>
                  <a:lnTo>
                    <a:pt x="82070" y="3644504"/>
                  </a:lnTo>
                  <a:lnTo>
                    <a:pt x="48529" y="3618595"/>
                  </a:lnTo>
                  <a:lnTo>
                    <a:pt x="22620" y="3585054"/>
                  </a:lnTo>
                  <a:lnTo>
                    <a:pt x="5917" y="3545460"/>
                  </a:lnTo>
                  <a:lnTo>
                    <a:pt x="0" y="3501390"/>
                  </a:lnTo>
                  <a:lnTo>
                    <a:pt x="0" y="165735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7908670" y="3520122"/>
            <a:ext cx="1347470" cy="53911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442595" marR="5080" indent="-429895">
              <a:lnSpc>
                <a:spcPts val="1880"/>
              </a:lnSpc>
              <a:spcBef>
                <a:spcPts val="395"/>
              </a:spcBef>
            </a:pPr>
            <a:r>
              <a:rPr sz="1800" b="1" spc="-10" dirty="0">
                <a:solidFill>
                  <a:srgbClr val="FFFFFF"/>
                </a:solidFill>
                <a:latin typeface="Trebuchet MS"/>
                <a:cs typeface="Trebuchet MS"/>
              </a:rPr>
              <a:t>Contingency </a:t>
            </a:r>
            <a:r>
              <a:rPr sz="1800" b="1" spc="-20" dirty="0">
                <a:solidFill>
                  <a:srgbClr val="FFFFFF"/>
                </a:solidFill>
                <a:latin typeface="Trebuchet MS"/>
                <a:cs typeface="Trebuchet MS"/>
              </a:rPr>
              <a:t>Plan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1228725" y="1819275"/>
            <a:ext cx="7962900" cy="3276600"/>
            <a:chOff x="1228725" y="1819275"/>
            <a:chExt cx="7962900" cy="3276600"/>
          </a:xfrm>
        </p:grpSpPr>
        <p:pic>
          <p:nvPicPr>
            <p:cNvPr id="28" name="object 2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962900" y="1828800"/>
              <a:ext cx="1219200" cy="1219200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7962900" y="1828800"/>
              <a:ext cx="1219200" cy="1219200"/>
            </a:xfrm>
            <a:custGeom>
              <a:avLst/>
              <a:gdLst/>
              <a:ahLst/>
              <a:cxnLst/>
              <a:rect l="l" t="t" r="r" b="b"/>
              <a:pathLst>
                <a:path w="1219200" h="1219200">
                  <a:moveTo>
                    <a:pt x="0" y="609600"/>
                  </a:moveTo>
                  <a:lnTo>
                    <a:pt x="1834" y="561959"/>
                  </a:lnTo>
                  <a:lnTo>
                    <a:pt x="7245" y="515322"/>
                  </a:lnTo>
                  <a:lnTo>
                    <a:pt x="16099" y="469822"/>
                  </a:lnTo>
                  <a:lnTo>
                    <a:pt x="28260" y="425597"/>
                  </a:lnTo>
                  <a:lnTo>
                    <a:pt x="43592" y="382782"/>
                  </a:lnTo>
                  <a:lnTo>
                    <a:pt x="61959" y="341511"/>
                  </a:lnTo>
                  <a:lnTo>
                    <a:pt x="83227" y="301921"/>
                  </a:lnTo>
                  <a:lnTo>
                    <a:pt x="107259" y="264147"/>
                  </a:lnTo>
                  <a:lnTo>
                    <a:pt x="133920" y="228324"/>
                  </a:lnTo>
                  <a:lnTo>
                    <a:pt x="163075" y="194588"/>
                  </a:lnTo>
                  <a:lnTo>
                    <a:pt x="194588" y="163075"/>
                  </a:lnTo>
                  <a:lnTo>
                    <a:pt x="228324" y="133920"/>
                  </a:lnTo>
                  <a:lnTo>
                    <a:pt x="264147" y="107259"/>
                  </a:lnTo>
                  <a:lnTo>
                    <a:pt x="301921" y="83227"/>
                  </a:lnTo>
                  <a:lnTo>
                    <a:pt x="341511" y="61959"/>
                  </a:lnTo>
                  <a:lnTo>
                    <a:pt x="382782" y="43592"/>
                  </a:lnTo>
                  <a:lnTo>
                    <a:pt x="425597" y="28260"/>
                  </a:lnTo>
                  <a:lnTo>
                    <a:pt x="469822" y="16099"/>
                  </a:lnTo>
                  <a:lnTo>
                    <a:pt x="515322" y="7245"/>
                  </a:lnTo>
                  <a:lnTo>
                    <a:pt x="561959" y="1834"/>
                  </a:lnTo>
                  <a:lnTo>
                    <a:pt x="609600" y="0"/>
                  </a:lnTo>
                  <a:lnTo>
                    <a:pt x="657240" y="1834"/>
                  </a:lnTo>
                  <a:lnTo>
                    <a:pt x="703877" y="7245"/>
                  </a:lnTo>
                  <a:lnTo>
                    <a:pt x="749377" y="16099"/>
                  </a:lnTo>
                  <a:lnTo>
                    <a:pt x="793602" y="28260"/>
                  </a:lnTo>
                  <a:lnTo>
                    <a:pt x="836417" y="43592"/>
                  </a:lnTo>
                  <a:lnTo>
                    <a:pt x="877688" y="61959"/>
                  </a:lnTo>
                  <a:lnTo>
                    <a:pt x="917278" y="83227"/>
                  </a:lnTo>
                  <a:lnTo>
                    <a:pt x="955052" y="107259"/>
                  </a:lnTo>
                  <a:lnTo>
                    <a:pt x="990875" y="133920"/>
                  </a:lnTo>
                  <a:lnTo>
                    <a:pt x="1024611" y="163075"/>
                  </a:lnTo>
                  <a:lnTo>
                    <a:pt x="1056124" y="194588"/>
                  </a:lnTo>
                  <a:lnTo>
                    <a:pt x="1085279" y="228324"/>
                  </a:lnTo>
                  <a:lnTo>
                    <a:pt x="1111940" y="264147"/>
                  </a:lnTo>
                  <a:lnTo>
                    <a:pt x="1135972" y="301921"/>
                  </a:lnTo>
                  <a:lnTo>
                    <a:pt x="1157240" y="341511"/>
                  </a:lnTo>
                  <a:lnTo>
                    <a:pt x="1175607" y="382782"/>
                  </a:lnTo>
                  <a:lnTo>
                    <a:pt x="1190939" y="425597"/>
                  </a:lnTo>
                  <a:lnTo>
                    <a:pt x="1203100" y="469822"/>
                  </a:lnTo>
                  <a:lnTo>
                    <a:pt x="1211954" y="515322"/>
                  </a:lnTo>
                  <a:lnTo>
                    <a:pt x="1217365" y="561959"/>
                  </a:lnTo>
                  <a:lnTo>
                    <a:pt x="1219200" y="609600"/>
                  </a:lnTo>
                  <a:lnTo>
                    <a:pt x="1217365" y="657240"/>
                  </a:lnTo>
                  <a:lnTo>
                    <a:pt x="1211954" y="703877"/>
                  </a:lnTo>
                  <a:lnTo>
                    <a:pt x="1203100" y="749377"/>
                  </a:lnTo>
                  <a:lnTo>
                    <a:pt x="1190939" y="793602"/>
                  </a:lnTo>
                  <a:lnTo>
                    <a:pt x="1175607" y="836417"/>
                  </a:lnTo>
                  <a:lnTo>
                    <a:pt x="1157240" y="877688"/>
                  </a:lnTo>
                  <a:lnTo>
                    <a:pt x="1135972" y="917278"/>
                  </a:lnTo>
                  <a:lnTo>
                    <a:pt x="1111940" y="955052"/>
                  </a:lnTo>
                  <a:lnTo>
                    <a:pt x="1085279" y="990875"/>
                  </a:lnTo>
                  <a:lnTo>
                    <a:pt x="1056124" y="1024611"/>
                  </a:lnTo>
                  <a:lnTo>
                    <a:pt x="1024611" y="1056124"/>
                  </a:lnTo>
                  <a:lnTo>
                    <a:pt x="990875" y="1085279"/>
                  </a:lnTo>
                  <a:lnTo>
                    <a:pt x="955052" y="1111940"/>
                  </a:lnTo>
                  <a:lnTo>
                    <a:pt x="917278" y="1135972"/>
                  </a:lnTo>
                  <a:lnTo>
                    <a:pt x="877688" y="1157240"/>
                  </a:lnTo>
                  <a:lnTo>
                    <a:pt x="836417" y="1175607"/>
                  </a:lnTo>
                  <a:lnTo>
                    <a:pt x="793602" y="1190939"/>
                  </a:lnTo>
                  <a:lnTo>
                    <a:pt x="749377" y="1203100"/>
                  </a:lnTo>
                  <a:lnTo>
                    <a:pt x="703877" y="1211954"/>
                  </a:lnTo>
                  <a:lnTo>
                    <a:pt x="657240" y="1217365"/>
                  </a:lnTo>
                  <a:lnTo>
                    <a:pt x="609600" y="1219200"/>
                  </a:lnTo>
                  <a:lnTo>
                    <a:pt x="561959" y="1217365"/>
                  </a:lnTo>
                  <a:lnTo>
                    <a:pt x="515322" y="1211954"/>
                  </a:lnTo>
                  <a:lnTo>
                    <a:pt x="469822" y="1203100"/>
                  </a:lnTo>
                  <a:lnTo>
                    <a:pt x="425597" y="1190939"/>
                  </a:lnTo>
                  <a:lnTo>
                    <a:pt x="382782" y="1175607"/>
                  </a:lnTo>
                  <a:lnTo>
                    <a:pt x="341511" y="1157240"/>
                  </a:lnTo>
                  <a:lnTo>
                    <a:pt x="301921" y="1135972"/>
                  </a:lnTo>
                  <a:lnTo>
                    <a:pt x="264147" y="1111940"/>
                  </a:lnTo>
                  <a:lnTo>
                    <a:pt x="228324" y="1085279"/>
                  </a:lnTo>
                  <a:lnTo>
                    <a:pt x="194588" y="1056124"/>
                  </a:lnTo>
                  <a:lnTo>
                    <a:pt x="163075" y="1024611"/>
                  </a:lnTo>
                  <a:lnTo>
                    <a:pt x="133920" y="990875"/>
                  </a:lnTo>
                  <a:lnTo>
                    <a:pt x="107259" y="955052"/>
                  </a:lnTo>
                  <a:lnTo>
                    <a:pt x="83227" y="917278"/>
                  </a:lnTo>
                  <a:lnTo>
                    <a:pt x="61959" y="877688"/>
                  </a:lnTo>
                  <a:lnTo>
                    <a:pt x="43592" y="836417"/>
                  </a:lnTo>
                  <a:lnTo>
                    <a:pt x="28260" y="793602"/>
                  </a:lnTo>
                  <a:lnTo>
                    <a:pt x="16099" y="749377"/>
                  </a:lnTo>
                  <a:lnTo>
                    <a:pt x="7245" y="703877"/>
                  </a:lnTo>
                  <a:lnTo>
                    <a:pt x="1834" y="657240"/>
                  </a:lnTo>
                  <a:lnTo>
                    <a:pt x="0" y="60960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238250" y="4533900"/>
              <a:ext cx="7829550" cy="552450"/>
            </a:xfrm>
            <a:custGeom>
              <a:avLst/>
              <a:gdLst/>
              <a:ahLst/>
              <a:cxnLst/>
              <a:rect l="l" t="t" r="r" b="b"/>
              <a:pathLst>
                <a:path w="7829550" h="552450">
                  <a:moveTo>
                    <a:pt x="7553325" y="0"/>
                  </a:moveTo>
                  <a:lnTo>
                    <a:pt x="7553325" y="138175"/>
                  </a:lnTo>
                  <a:lnTo>
                    <a:pt x="276225" y="138175"/>
                  </a:lnTo>
                  <a:lnTo>
                    <a:pt x="276225" y="0"/>
                  </a:lnTo>
                  <a:lnTo>
                    <a:pt x="0" y="276225"/>
                  </a:lnTo>
                  <a:lnTo>
                    <a:pt x="276225" y="552450"/>
                  </a:lnTo>
                  <a:lnTo>
                    <a:pt x="276225" y="414274"/>
                  </a:lnTo>
                  <a:lnTo>
                    <a:pt x="7553325" y="414274"/>
                  </a:lnTo>
                  <a:lnTo>
                    <a:pt x="7553325" y="552450"/>
                  </a:lnTo>
                  <a:lnTo>
                    <a:pt x="7829550" y="276225"/>
                  </a:lnTo>
                  <a:lnTo>
                    <a:pt x="7553325" y="0"/>
                  </a:lnTo>
                  <a:close/>
                </a:path>
              </a:pathLst>
            </a:custGeom>
            <a:solidFill>
              <a:srgbClr val="C5DD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238250" y="4533900"/>
              <a:ext cx="7829550" cy="552450"/>
            </a:xfrm>
            <a:custGeom>
              <a:avLst/>
              <a:gdLst/>
              <a:ahLst/>
              <a:cxnLst/>
              <a:rect l="l" t="t" r="r" b="b"/>
              <a:pathLst>
                <a:path w="7829550" h="552450">
                  <a:moveTo>
                    <a:pt x="0" y="276225"/>
                  </a:moveTo>
                  <a:lnTo>
                    <a:pt x="276225" y="0"/>
                  </a:lnTo>
                  <a:lnTo>
                    <a:pt x="276225" y="138175"/>
                  </a:lnTo>
                  <a:lnTo>
                    <a:pt x="7553325" y="138175"/>
                  </a:lnTo>
                  <a:lnTo>
                    <a:pt x="7553325" y="0"/>
                  </a:lnTo>
                  <a:lnTo>
                    <a:pt x="7829550" y="276225"/>
                  </a:lnTo>
                  <a:lnTo>
                    <a:pt x="7553325" y="552450"/>
                  </a:lnTo>
                  <a:lnTo>
                    <a:pt x="7553325" y="414274"/>
                  </a:lnTo>
                  <a:lnTo>
                    <a:pt x="276225" y="414274"/>
                  </a:lnTo>
                  <a:lnTo>
                    <a:pt x="276225" y="552450"/>
                  </a:lnTo>
                  <a:lnTo>
                    <a:pt x="0" y="276225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0393" rIns="0" bIns="0" rtlCol="0">
            <a:spAutoFit/>
          </a:bodyPr>
          <a:lstStyle/>
          <a:p>
            <a:pPr marL="210185">
              <a:lnSpc>
                <a:spcPct val="100000"/>
              </a:lnSpc>
              <a:spcBef>
                <a:spcPts val="130"/>
              </a:spcBef>
            </a:pPr>
            <a:r>
              <a:rPr sz="3200" dirty="0"/>
              <a:t>PROJECT</a:t>
            </a:r>
            <a:r>
              <a:rPr sz="3200" spc="-85" dirty="0"/>
              <a:t> </a:t>
            </a:r>
            <a:r>
              <a:rPr sz="3200" dirty="0"/>
              <a:t>2:</a:t>
            </a:r>
            <a:r>
              <a:rPr sz="3200" spc="-5" dirty="0"/>
              <a:t> </a:t>
            </a:r>
            <a:r>
              <a:rPr sz="3200" spc="-30" dirty="0"/>
              <a:t>EMPOWER-</a:t>
            </a:r>
            <a:r>
              <a:rPr sz="3200" dirty="0"/>
              <a:t>U/</a:t>
            </a:r>
            <a:r>
              <a:rPr sz="3200" spc="-40" dirty="0"/>
              <a:t> </a:t>
            </a:r>
            <a:r>
              <a:rPr sz="3200" dirty="0"/>
              <a:t>FUTURE</a:t>
            </a:r>
            <a:r>
              <a:rPr sz="3200" spc="-20" dirty="0"/>
              <a:t> </a:t>
            </a:r>
            <a:r>
              <a:rPr sz="3200" spc="-10" dirty="0"/>
              <a:t>READY/SKILL</a:t>
            </a:r>
            <a:r>
              <a:rPr sz="3200" spc="-145" dirty="0"/>
              <a:t> </a:t>
            </a:r>
            <a:r>
              <a:rPr sz="3200" spc="-25" dirty="0"/>
              <a:t>UP</a:t>
            </a:r>
            <a:endParaRPr sz="3200" dirty="0"/>
          </a:p>
        </p:txBody>
      </p:sp>
      <p:sp>
        <p:nvSpPr>
          <p:cNvPr id="3" name="object 3"/>
          <p:cNvSpPr txBox="1"/>
          <p:nvPr/>
        </p:nvSpPr>
        <p:spPr>
          <a:xfrm>
            <a:off x="1109662" y="1447800"/>
            <a:ext cx="2714625" cy="810895"/>
          </a:xfrm>
          <a:prstGeom prst="rect">
            <a:avLst/>
          </a:prstGeom>
          <a:solidFill>
            <a:srgbClr val="92D050"/>
          </a:solidFill>
          <a:ln w="19050">
            <a:solidFill>
              <a:srgbClr val="1E4108"/>
            </a:solidFill>
          </a:ln>
        </p:spPr>
        <p:txBody>
          <a:bodyPr vert="horz" wrap="square" lIns="0" tIns="259080" rIns="0" bIns="0" rtlCol="0">
            <a:spAutoFit/>
          </a:bodyPr>
          <a:lstStyle/>
          <a:p>
            <a:pPr marL="770255">
              <a:lnSpc>
                <a:spcPct val="100000"/>
              </a:lnSpc>
              <a:spcBef>
                <a:spcPts val="2040"/>
              </a:spcBef>
            </a:pPr>
            <a:r>
              <a:rPr sz="1800" b="1" spc="-10" dirty="0">
                <a:solidFill>
                  <a:srgbClr val="FFFFFF"/>
                </a:solidFill>
                <a:latin typeface="Trebuchet MS"/>
                <a:cs typeface="Trebuchet MS"/>
              </a:rPr>
              <a:t>OBJECTIVE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103312" y="2255901"/>
            <a:ext cx="2727325" cy="3327400"/>
            <a:chOff x="1103312" y="2255901"/>
            <a:chExt cx="2727325" cy="3327400"/>
          </a:xfrm>
        </p:grpSpPr>
        <p:sp>
          <p:nvSpPr>
            <p:cNvPr id="5" name="object 5"/>
            <p:cNvSpPr/>
            <p:nvPr/>
          </p:nvSpPr>
          <p:spPr>
            <a:xfrm>
              <a:off x="1109662" y="2262251"/>
              <a:ext cx="2714625" cy="3314700"/>
            </a:xfrm>
            <a:custGeom>
              <a:avLst/>
              <a:gdLst/>
              <a:ahLst/>
              <a:cxnLst/>
              <a:rect l="l" t="t" r="r" b="b"/>
              <a:pathLst>
                <a:path w="2714625" h="3314700">
                  <a:moveTo>
                    <a:pt x="2714625" y="0"/>
                  </a:moveTo>
                  <a:lnTo>
                    <a:pt x="0" y="0"/>
                  </a:lnTo>
                  <a:lnTo>
                    <a:pt x="0" y="3314700"/>
                  </a:lnTo>
                  <a:lnTo>
                    <a:pt x="2714625" y="3314700"/>
                  </a:lnTo>
                  <a:lnTo>
                    <a:pt x="2714625" y="0"/>
                  </a:lnTo>
                  <a:close/>
                </a:path>
              </a:pathLst>
            </a:custGeom>
            <a:solidFill>
              <a:srgbClr val="EAF6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09662" y="2262251"/>
              <a:ext cx="2714625" cy="3314700"/>
            </a:xfrm>
            <a:custGeom>
              <a:avLst/>
              <a:gdLst/>
              <a:ahLst/>
              <a:cxnLst/>
              <a:rect l="l" t="t" r="r" b="b"/>
              <a:pathLst>
                <a:path w="2714625" h="3314700">
                  <a:moveTo>
                    <a:pt x="0" y="3314700"/>
                  </a:moveTo>
                  <a:lnTo>
                    <a:pt x="2714625" y="3314700"/>
                  </a:lnTo>
                  <a:lnTo>
                    <a:pt x="2714625" y="0"/>
                  </a:lnTo>
                  <a:lnTo>
                    <a:pt x="0" y="0"/>
                  </a:lnTo>
                  <a:lnTo>
                    <a:pt x="0" y="3314700"/>
                  </a:lnTo>
                  <a:close/>
                </a:path>
              </a:pathLst>
            </a:custGeom>
            <a:ln w="12700">
              <a:solidFill>
                <a:srgbClr val="90C22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195069" y="2321242"/>
            <a:ext cx="2482850" cy="245935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85750" marR="63500" indent="-286385">
              <a:lnSpc>
                <a:spcPct val="103600"/>
              </a:lnSpc>
              <a:spcBef>
                <a:spcPts val="60"/>
              </a:spcBef>
              <a:buFont typeface="Wingdings"/>
              <a:buChar char=""/>
              <a:tabLst>
                <a:tab pos="285750" algn="l"/>
              </a:tabLst>
            </a:pPr>
            <a:r>
              <a:rPr sz="1550" i="1" spc="-10" dirty="0">
                <a:latin typeface="Trebuchet MS"/>
                <a:cs typeface="Trebuchet MS"/>
              </a:rPr>
              <a:t>Empowering </a:t>
            </a:r>
            <a:r>
              <a:rPr sz="1550" i="1" dirty="0">
                <a:latin typeface="Trebuchet MS"/>
                <a:cs typeface="Trebuchet MS"/>
              </a:rPr>
              <a:t>underprivileged</a:t>
            </a:r>
            <a:r>
              <a:rPr sz="1550" i="1" spc="26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people </a:t>
            </a:r>
            <a:r>
              <a:rPr sz="1550" i="1" dirty="0">
                <a:latin typeface="Trebuchet MS"/>
                <a:cs typeface="Trebuchet MS"/>
              </a:rPr>
              <a:t>through</a:t>
            </a:r>
            <a:r>
              <a:rPr sz="1550" i="1" spc="130" dirty="0">
                <a:latin typeface="Trebuchet MS"/>
                <a:cs typeface="Trebuchet MS"/>
              </a:rPr>
              <a:t> </a:t>
            </a:r>
            <a:r>
              <a:rPr sz="1550" i="1" spc="-20" dirty="0">
                <a:latin typeface="Trebuchet MS"/>
                <a:cs typeface="Trebuchet MS"/>
              </a:rPr>
              <a:t>skill </a:t>
            </a:r>
            <a:r>
              <a:rPr sz="1550" i="1" spc="-10" dirty="0">
                <a:latin typeface="Trebuchet MS"/>
                <a:cs typeface="Trebuchet MS"/>
              </a:rPr>
              <a:t>development</a:t>
            </a:r>
            <a:endParaRPr sz="155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4"/>
              </a:spcBef>
              <a:buFont typeface="Wingdings"/>
              <a:buChar char=""/>
            </a:pPr>
            <a:endParaRPr sz="1550" dirty="0">
              <a:latin typeface="Trebuchet MS"/>
              <a:cs typeface="Trebuchet MS"/>
            </a:endParaRPr>
          </a:p>
          <a:p>
            <a:pPr marL="285750" marR="5080" indent="-286385">
              <a:lnSpc>
                <a:spcPct val="102899"/>
              </a:lnSpc>
              <a:buFont typeface="Wingdings"/>
              <a:buChar char=""/>
              <a:tabLst>
                <a:tab pos="285750" algn="l"/>
              </a:tabLst>
            </a:pPr>
            <a:r>
              <a:rPr sz="1550" i="1" dirty="0">
                <a:latin typeface="Trebuchet MS"/>
                <a:cs typeface="Trebuchet MS"/>
              </a:rPr>
              <a:t>Supporting</a:t>
            </a:r>
            <a:r>
              <a:rPr sz="1550" i="1" spc="21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Students/ Youth/Women/Jobless </a:t>
            </a:r>
            <a:r>
              <a:rPr sz="1550" i="1" dirty="0">
                <a:latin typeface="Trebuchet MS"/>
                <a:cs typeface="Trebuchet MS"/>
              </a:rPr>
              <a:t>People</a:t>
            </a:r>
            <a:r>
              <a:rPr sz="1550" i="1" spc="110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through </a:t>
            </a:r>
            <a:r>
              <a:rPr sz="1550" i="1" dirty="0">
                <a:latin typeface="Trebuchet MS"/>
                <a:cs typeface="Trebuchet MS"/>
              </a:rPr>
              <a:t>Scholarship,</a:t>
            </a:r>
            <a:r>
              <a:rPr sz="1550" i="1" spc="23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Training, </a:t>
            </a:r>
            <a:r>
              <a:rPr sz="1550" i="1" dirty="0">
                <a:latin typeface="Trebuchet MS"/>
                <a:cs typeface="Trebuchet MS"/>
              </a:rPr>
              <a:t>Workshop,</a:t>
            </a:r>
            <a:r>
              <a:rPr sz="1550" i="1" spc="210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Consultation</a:t>
            </a:r>
            <a:endParaRPr sz="1550" dirty="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95069" y="5001895"/>
            <a:ext cx="2426970" cy="51371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85750" indent="-285750">
              <a:lnSpc>
                <a:spcPct val="100000"/>
              </a:lnSpc>
              <a:spcBef>
                <a:spcPts val="125"/>
              </a:spcBef>
              <a:buFont typeface="Wingdings"/>
              <a:buChar char=""/>
              <a:tabLst>
                <a:tab pos="285750" algn="l"/>
              </a:tabLst>
            </a:pPr>
            <a:r>
              <a:rPr sz="1550" i="1" dirty="0">
                <a:latin typeface="Trebuchet MS"/>
                <a:cs typeface="Trebuchet MS"/>
              </a:rPr>
              <a:t>Create</a:t>
            </a:r>
            <a:r>
              <a:rPr sz="1550" i="1" spc="165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Opportunity</a:t>
            </a:r>
            <a:r>
              <a:rPr sz="1550" i="1" spc="155" dirty="0">
                <a:latin typeface="Trebuchet MS"/>
                <a:cs typeface="Trebuchet MS"/>
              </a:rPr>
              <a:t> </a:t>
            </a:r>
            <a:r>
              <a:rPr sz="1550" i="1" spc="-25" dirty="0">
                <a:latin typeface="Trebuchet MS"/>
                <a:cs typeface="Trebuchet MS"/>
              </a:rPr>
              <a:t>for</a:t>
            </a:r>
            <a:endParaRPr sz="1550" dirty="0">
              <a:latin typeface="Trebuchet MS"/>
              <a:cs typeface="Trebuchet MS"/>
            </a:endParaRPr>
          </a:p>
          <a:p>
            <a:pPr marL="285750">
              <a:lnSpc>
                <a:spcPct val="100000"/>
              </a:lnSpc>
              <a:spcBef>
                <a:spcPts val="90"/>
              </a:spcBef>
            </a:pPr>
            <a:r>
              <a:rPr sz="1550" i="1" dirty="0">
                <a:latin typeface="Trebuchet MS"/>
                <a:cs typeface="Trebuchet MS"/>
              </a:rPr>
              <a:t>future</a:t>
            </a:r>
            <a:r>
              <a:rPr sz="1550" i="1" spc="215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work-</a:t>
            </a:r>
            <a:r>
              <a:rPr sz="1550" i="1" spc="-20" dirty="0">
                <a:latin typeface="Trebuchet MS"/>
                <a:cs typeface="Trebuchet MS"/>
              </a:rPr>
              <a:t>force</a:t>
            </a:r>
            <a:endParaRPr sz="1550" dirty="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14851" y="1457325"/>
            <a:ext cx="2724150" cy="810895"/>
          </a:xfrm>
          <a:prstGeom prst="rect">
            <a:avLst/>
          </a:prstGeom>
          <a:solidFill>
            <a:srgbClr val="92D050"/>
          </a:solidFill>
          <a:ln w="19050">
            <a:solidFill>
              <a:srgbClr val="1E4108"/>
            </a:solidFill>
          </a:ln>
        </p:spPr>
        <p:txBody>
          <a:bodyPr vert="horz" wrap="square" lIns="0" tIns="258445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2035"/>
              </a:spcBef>
            </a:pPr>
            <a:r>
              <a:rPr sz="1800" b="1" spc="-30" dirty="0">
                <a:solidFill>
                  <a:srgbClr val="FFFFFF"/>
                </a:solidFill>
                <a:latin typeface="Trebuchet MS"/>
                <a:cs typeface="Trebuchet MS"/>
              </a:rPr>
              <a:t>IMPLEMENTATION</a:t>
            </a:r>
            <a:r>
              <a:rPr sz="1800" b="1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FFFFFF"/>
                </a:solidFill>
                <a:latin typeface="Trebuchet MS"/>
                <a:cs typeface="Trebuchet MS"/>
              </a:rPr>
              <a:t>PLAN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014851" y="2271776"/>
            <a:ext cx="2724150" cy="3314700"/>
          </a:xfrm>
          <a:custGeom>
            <a:avLst/>
            <a:gdLst/>
            <a:ahLst/>
            <a:cxnLst/>
            <a:rect l="l" t="t" r="r" b="b"/>
            <a:pathLst>
              <a:path w="2724150" h="3314700">
                <a:moveTo>
                  <a:pt x="0" y="3314700"/>
                </a:moveTo>
                <a:lnTo>
                  <a:pt x="2724150" y="3314700"/>
                </a:lnTo>
                <a:lnTo>
                  <a:pt x="2724150" y="0"/>
                </a:lnTo>
                <a:lnTo>
                  <a:pt x="0" y="0"/>
                </a:lnTo>
                <a:lnTo>
                  <a:pt x="0" y="3314700"/>
                </a:lnTo>
                <a:close/>
              </a:path>
            </a:pathLst>
          </a:custGeom>
          <a:ln w="12700">
            <a:solidFill>
              <a:srgbClr val="90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014851" y="2271776"/>
            <a:ext cx="2724150" cy="3314700"/>
          </a:xfrm>
          <a:prstGeom prst="rect">
            <a:avLst/>
          </a:prstGeom>
          <a:solidFill>
            <a:srgbClr val="EAF6D1"/>
          </a:solidFill>
        </p:spPr>
        <p:txBody>
          <a:bodyPr vert="horz" wrap="square" lIns="0" tIns="135890" rIns="0" bIns="0" rtlCol="0">
            <a:spAutoFit/>
          </a:bodyPr>
          <a:lstStyle/>
          <a:p>
            <a:pPr marL="377825" indent="-285115">
              <a:lnSpc>
                <a:spcPct val="100000"/>
              </a:lnSpc>
              <a:spcBef>
                <a:spcPts val="1070"/>
              </a:spcBef>
              <a:buFont typeface="Wingdings"/>
              <a:buChar char=""/>
              <a:tabLst>
                <a:tab pos="377825" algn="l"/>
              </a:tabLst>
            </a:pPr>
            <a:r>
              <a:rPr sz="1550" i="1" spc="-10" dirty="0">
                <a:latin typeface="Trebuchet MS"/>
                <a:cs typeface="Trebuchet MS"/>
              </a:rPr>
              <a:t>Phase1:</a:t>
            </a:r>
            <a:endParaRPr sz="1550">
              <a:latin typeface="Trebuchet MS"/>
              <a:cs typeface="Trebuchet MS"/>
            </a:endParaRPr>
          </a:p>
          <a:p>
            <a:pPr marL="378460" indent="-285750">
              <a:lnSpc>
                <a:spcPct val="100000"/>
              </a:lnSpc>
              <a:spcBef>
                <a:spcPts val="15"/>
              </a:spcBef>
              <a:buFont typeface="Arial"/>
              <a:buChar char="•"/>
              <a:tabLst>
                <a:tab pos="378460" algn="l"/>
              </a:tabLst>
            </a:pPr>
            <a:r>
              <a:rPr sz="1550" i="1" spc="-10" dirty="0">
                <a:latin typeface="Trebuchet MS"/>
                <a:cs typeface="Trebuchet MS"/>
              </a:rPr>
              <a:t>Scholarship</a:t>
            </a:r>
            <a:endParaRPr sz="1550">
              <a:latin typeface="Trebuchet MS"/>
              <a:cs typeface="Trebuchet MS"/>
            </a:endParaRPr>
          </a:p>
          <a:p>
            <a:pPr marL="378460" indent="-285750">
              <a:lnSpc>
                <a:spcPct val="100000"/>
              </a:lnSpc>
              <a:spcBef>
                <a:spcPts val="90"/>
              </a:spcBef>
              <a:buFont typeface="Arial"/>
              <a:buChar char="•"/>
              <a:tabLst>
                <a:tab pos="378460" algn="l"/>
              </a:tabLst>
            </a:pPr>
            <a:r>
              <a:rPr sz="1550" i="1" dirty="0">
                <a:latin typeface="Trebuchet MS"/>
                <a:cs typeface="Trebuchet MS"/>
              </a:rPr>
              <a:t>Online</a:t>
            </a:r>
            <a:r>
              <a:rPr sz="1550" i="1" spc="120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Session</a:t>
            </a:r>
            <a:endParaRPr sz="1550">
              <a:latin typeface="Trebuchet MS"/>
              <a:cs typeface="Trebuchet MS"/>
            </a:endParaRPr>
          </a:p>
          <a:p>
            <a:pPr marL="378460" indent="-28575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78460" algn="l"/>
              </a:tabLst>
            </a:pPr>
            <a:r>
              <a:rPr sz="1550" i="1" spc="-10" dirty="0">
                <a:latin typeface="Trebuchet MS"/>
                <a:cs typeface="Trebuchet MS"/>
              </a:rPr>
              <a:t>Event/Workshop</a:t>
            </a:r>
            <a:endParaRPr sz="1550">
              <a:latin typeface="Trebuchet MS"/>
              <a:cs typeface="Trebuchet MS"/>
            </a:endParaRPr>
          </a:p>
          <a:p>
            <a:pPr marL="377825" indent="-285115">
              <a:lnSpc>
                <a:spcPct val="100000"/>
              </a:lnSpc>
              <a:spcBef>
                <a:spcPts val="1140"/>
              </a:spcBef>
              <a:buFont typeface="Wingdings"/>
              <a:buChar char=""/>
              <a:tabLst>
                <a:tab pos="377825" algn="l"/>
              </a:tabLst>
            </a:pPr>
            <a:r>
              <a:rPr sz="1550" i="1" spc="-10" dirty="0">
                <a:latin typeface="Trebuchet MS"/>
                <a:cs typeface="Trebuchet MS"/>
              </a:rPr>
              <a:t>Phase2:</a:t>
            </a:r>
            <a:endParaRPr sz="1550">
              <a:latin typeface="Trebuchet MS"/>
              <a:cs typeface="Trebuchet MS"/>
            </a:endParaRPr>
          </a:p>
          <a:p>
            <a:pPr marL="378460" indent="-285750">
              <a:lnSpc>
                <a:spcPct val="100000"/>
              </a:lnSpc>
              <a:spcBef>
                <a:spcPts val="20"/>
              </a:spcBef>
              <a:buFont typeface="Arial"/>
              <a:buChar char="•"/>
              <a:tabLst>
                <a:tab pos="378460" algn="l"/>
              </a:tabLst>
            </a:pPr>
            <a:r>
              <a:rPr sz="1550" i="1" dirty="0">
                <a:latin typeface="Trebuchet MS"/>
                <a:cs typeface="Trebuchet MS"/>
              </a:rPr>
              <a:t>Infra</a:t>
            </a:r>
            <a:r>
              <a:rPr sz="1550" i="1" spc="114" dirty="0">
                <a:latin typeface="Trebuchet MS"/>
                <a:cs typeface="Trebuchet MS"/>
              </a:rPr>
              <a:t> </a:t>
            </a:r>
            <a:r>
              <a:rPr sz="1550" i="1" spc="-20" dirty="0">
                <a:latin typeface="Trebuchet MS"/>
                <a:cs typeface="Trebuchet MS"/>
              </a:rPr>
              <a:t>Setup</a:t>
            </a:r>
            <a:endParaRPr sz="1550">
              <a:latin typeface="Trebuchet MS"/>
              <a:cs typeface="Trebuchet MS"/>
            </a:endParaRPr>
          </a:p>
          <a:p>
            <a:pPr marL="378460" indent="-285750">
              <a:lnSpc>
                <a:spcPct val="100000"/>
              </a:lnSpc>
              <a:spcBef>
                <a:spcPts val="90"/>
              </a:spcBef>
              <a:buFont typeface="Arial"/>
              <a:buChar char="•"/>
              <a:tabLst>
                <a:tab pos="378460" algn="l"/>
              </a:tabLst>
            </a:pPr>
            <a:r>
              <a:rPr sz="1550" i="1" dirty="0">
                <a:latin typeface="Trebuchet MS"/>
                <a:cs typeface="Trebuchet MS"/>
              </a:rPr>
              <a:t>Hire</a:t>
            </a:r>
            <a:r>
              <a:rPr sz="1550" i="1" spc="60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staff</a:t>
            </a:r>
            <a:endParaRPr sz="1550">
              <a:latin typeface="Trebuchet MS"/>
              <a:cs typeface="Trebuchet MS"/>
            </a:endParaRPr>
          </a:p>
          <a:p>
            <a:pPr marL="378460" indent="-285750">
              <a:lnSpc>
                <a:spcPct val="100000"/>
              </a:lnSpc>
              <a:spcBef>
                <a:spcPts val="20"/>
              </a:spcBef>
              <a:buFont typeface="Arial"/>
              <a:buChar char="•"/>
              <a:tabLst>
                <a:tab pos="378460" algn="l"/>
              </a:tabLst>
            </a:pPr>
            <a:r>
              <a:rPr sz="1550" i="1" spc="-10" dirty="0">
                <a:latin typeface="Trebuchet MS"/>
                <a:cs typeface="Trebuchet MS"/>
              </a:rPr>
              <a:t>Diversification</a:t>
            </a:r>
            <a:endParaRPr sz="1550">
              <a:latin typeface="Trebuchet MS"/>
              <a:cs typeface="Trebuchet MS"/>
            </a:endParaRPr>
          </a:p>
          <a:p>
            <a:pPr marL="836294" lvl="1" indent="-286385">
              <a:lnSpc>
                <a:spcPct val="100000"/>
              </a:lnSpc>
              <a:spcBef>
                <a:spcPts val="15"/>
              </a:spcBef>
              <a:buFont typeface="Arial"/>
              <a:buChar char="•"/>
              <a:tabLst>
                <a:tab pos="836294" algn="l"/>
              </a:tabLst>
            </a:pPr>
            <a:r>
              <a:rPr sz="1400" i="1" spc="-10" dirty="0">
                <a:latin typeface="Trebuchet MS"/>
                <a:cs typeface="Trebuchet MS"/>
              </a:rPr>
              <a:t>Education</a:t>
            </a:r>
            <a:endParaRPr sz="1400">
              <a:latin typeface="Trebuchet MS"/>
              <a:cs typeface="Trebuchet MS"/>
            </a:endParaRPr>
          </a:p>
          <a:p>
            <a:pPr marL="836294" lvl="1" indent="-286385">
              <a:lnSpc>
                <a:spcPts val="1664"/>
              </a:lnSpc>
              <a:spcBef>
                <a:spcPts val="50"/>
              </a:spcBef>
              <a:buFont typeface="Arial"/>
              <a:buChar char="•"/>
              <a:tabLst>
                <a:tab pos="836294" algn="l"/>
              </a:tabLst>
            </a:pPr>
            <a:r>
              <a:rPr sz="1400" i="1" spc="-10" dirty="0">
                <a:latin typeface="Trebuchet MS"/>
                <a:cs typeface="Trebuchet MS"/>
              </a:rPr>
              <a:t>Women</a:t>
            </a:r>
            <a:endParaRPr sz="1400">
              <a:latin typeface="Trebuchet MS"/>
              <a:cs typeface="Trebuchet MS"/>
            </a:endParaRPr>
          </a:p>
          <a:p>
            <a:pPr marL="836294" lvl="1" indent="-286385">
              <a:lnSpc>
                <a:spcPts val="1664"/>
              </a:lnSpc>
              <a:buFont typeface="Arial"/>
              <a:buChar char="•"/>
              <a:tabLst>
                <a:tab pos="836294" algn="l"/>
              </a:tabLst>
            </a:pPr>
            <a:r>
              <a:rPr sz="1400" i="1" spc="-10" dirty="0">
                <a:latin typeface="Trebuchet MS"/>
                <a:cs typeface="Trebuchet MS"/>
              </a:rPr>
              <a:t>Youth</a:t>
            </a:r>
            <a:endParaRPr sz="1400">
              <a:latin typeface="Trebuchet MS"/>
              <a:cs typeface="Trebuchet MS"/>
            </a:endParaRPr>
          </a:p>
          <a:p>
            <a:pPr marL="836294" lvl="1" indent="-286385">
              <a:lnSpc>
                <a:spcPct val="100000"/>
              </a:lnSpc>
              <a:spcBef>
                <a:spcPts val="45"/>
              </a:spcBef>
              <a:buFont typeface="Arial"/>
              <a:buChar char="•"/>
              <a:tabLst>
                <a:tab pos="836294" algn="l"/>
              </a:tabLst>
            </a:pPr>
            <a:r>
              <a:rPr sz="1400" i="1" spc="-10" dirty="0">
                <a:latin typeface="Trebuchet MS"/>
                <a:cs typeface="Trebuchet MS"/>
              </a:rPr>
              <a:t>Entrepreneur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910451" y="1457325"/>
            <a:ext cx="2724150" cy="810895"/>
          </a:xfrm>
          <a:prstGeom prst="rect">
            <a:avLst/>
          </a:prstGeom>
          <a:solidFill>
            <a:srgbClr val="92D050"/>
          </a:solidFill>
          <a:ln w="19050">
            <a:solidFill>
              <a:srgbClr val="1E4108"/>
            </a:solidFill>
          </a:ln>
        </p:spPr>
        <p:txBody>
          <a:bodyPr vert="horz" wrap="square" lIns="0" tIns="119380" rIns="0" bIns="0" rtlCol="0">
            <a:spAutoFit/>
          </a:bodyPr>
          <a:lstStyle/>
          <a:p>
            <a:pPr marL="747395" marR="546100" indent="-189865">
              <a:lnSpc>
                <a:spcPct val="100800"/>
              </a:lnSpc>
              <a:spcBef>
                <a:spcPts val="940"/>
              </a:spcBef>
            </a:pPr>
            <a:r>
              <a:rPr sz="1800" b="1" dirty="0">
                <a:solidFill>
                  <a:srgbClr val="FFFFFF"/>
                </a:solidFill>
                <a:latin typeface="Trebuchet MS"/>
                <a:cs typeface="Trebuchet MS"/>
              </a:rPr>
              <a:t>CHALLENGES</a:t>
            </a:r>
            <a:r>
              <a:rPr sz="1800" b="1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spc="-60" dirty="0">
                <a:solidFill>
                  <a:srgbClr val="FFFFFF"/>
                </a:solidFill>
                <a:latin typeface="Trebuchet MS"/>
                <a:cs typeface="Trebuchet MS"/>
              </a:rPr>
              <a:t>&amp; </a:t>
            </a:r>
            <a:r>
              <a:rPr sz="1800" b="1" spc="-10" dirty="0">
                <a:solidFill>
                  <a:srgbClr val="FFFFFF"/>
                </a:solidFill>
                <a:latin typeface="Trebuchet MS"/>
                <a:cs typeface="Trebuchet MS"/>
              </a:rPr>
              <a:t>MITIGATION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910451" y="2271776"/>
            <a:ext cx="2724150" cy="3314700"/>
          </a:xfrm>
          <a:custGeom>
            <a:avLst/>
            <a:gdLst/>
            <a:ahLst/>
            <a:cxnLst/>
            <a:rect l="l" t="t" r="r" b="b"/>
            <a:pathLst>
              <a:path w="2724150" h="3314700">
                <a:moveTo>
                  <a:pt x="0" y="3314700"/>
                </a:moveTo>
                <a:lnTo>
                  <a:pt x="2724150" y="3314700"/>
                </a:lnTo>
                <a:lnTo>
                  <a:pt x="2724150" y="0"/>
                </a:lnTo>
                <a:lnTo>
                  <a:pt x="0" y="0"/>
                </a:lnTo>
                <a:lnTo>
                  <a:pt x="0" y="3314700"/>
                </a:lnTo>
                <a:close/>
              </a:path>
            </a:pathLst>
          </a:custGeom>
          <a:ln w="12700">
            <a:solidFill>
              <a:srgbClr val="90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910451" y="2271776"/>
            <a:ext cx="2724150" cy="3314700"/>
          </a:xfrm>
          <a:prstGeom prst="rect">
            <a:avLst/>
          </a:prstGeom>
          <a:solidFill>
            <a:srgbClr val="EAF6D1"/>
          </a:solidFill>
        </p:spPr>
        <p:txBody>
          <a:bodyPr vert="horz" wrap="square" lIns="0" tIns="64769" rIns="0" bIns="0" rtlCol="0">
            <a:spAutoFit/>
          </a:bodyPr>
          <a:lstStyle/>
          <a:p>
            <a:pPr marL="380365" indent="-285115">
              <a:lnSpc>
                <a:spcPct val="100000"/>
              </a:lnSpc>
              <a:spcBef>
                <a:spcPts val="509"/>
              </a:spcBef>
              <a:buFont typeface="Wingdings"/>
              <a:buChar char=""/>
              <a:tabLst>
                <a:tab pos="380365" algn="l"/>
              </a:tabLst>
            </a:pPr>
            <a:r>
              <a:rPr sz="1400" i="1" spc="-10" dirty="0">
                <a:latin typeface="Trebuchet MS"/>
                <a:cs typeface="Trebuchet MS"/>
              </a:rPr>
              <a:t>Challenges:</a:t>
            </a:r>
            <a:endParaRPr sz="1400">
              <a:latin typeface="Trebuchet MS"/>
              <a:cs typeface="Trebuchet MS"/>
            </a:endParaRPr>
          </a:p>
          <a:p>
            <a:pPr marL="265430" marR="150495" indent="-170180">
              <a:lnSpc>
                <a:spcPts val="1650"/>
              </a:lnSpc>
              <a:spcBef>
                <a:spcPts val="130"/>
              </a:spcBef>
              <a:buFont typeface="Arial"/>
              <a:buChar char="•"/>
              <a:tabLst>
                <a:tab pos="266700" algn="l"/>
              </a:tabLst>
            </a:pPr>
            <a:r>
              <a:rPr sz="1400" i="1" dirty="0">
                <a:latin typeface="Trebuchet MS"/>
                <a:cs typeface="Trebuchet MS"/>
              </a:rPr>
              <a:t>Securing</a:t>
            </a:r>
            <a:r>
              <a:rPr sz="1400" i="1" spc="-40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sustainable</a:t>
            </a:r>
            <a:r>
              <a:rPr sz="1400" i="1" spc="-90" dirty="0">
                <a:latin typeface="Trebuchet MS"/>
                <a:cs typeface="Trebuchet MS"/>
              </a:rPr>
              <a:t> </a:t>
            </a:r>
            <a:r>
              <a:rPr sz="1400" i="1" spc="-10" dirty="0">
                <a:latin typeface="Trebuchet MS"/>
                <a:cs typeface="Trebuchet MS"/>
              </a:rPr>
              <a:t>funding 	</a:t>
            </a:r>
            <a:r>
              <a:rPr sz="1400" i="1" dirty="0">
                <a:latin typeface="Trebuchet MS"/>
                <a:cs typeface="Trebuchet MS"/>
              </a:rPr>
              <a:t>for</a:t>
            </a:r>
            <a:r>
              <a:rPr sz="1400" i="1" spc="-5" dirty="0">
                <a:latin typeface="Trebuchet MS"/>
                <a:cs typeface="Trebuchet MS"/>
              </a:rPr>
              <a:t> </a:t>
            </a:r>
            <a:r>
              <a:rPr sz="1400" i="1" spc="-10" dirty="0">
                <a:latin typeface="Trebuchet MS"/>
                <a:cs typeface="Trebuchet MS"/>
              </a:rPr>
              <a:t>long-</a:t>
            </a:r>
            <a:r>
              <a:rPr sz="1400" i="1" dirty="0">
                <a:latin typeface="Trebuchet MS"/>
                <a:cs typeface="Trebuchet MS"/>
              </a:rPr>
              <a:t>term</a:t>
            </a:r>
            <a:r>
              <a:rPr sz="1400" i="1" spc="5" dirty="0">
                <a:latin typeface="Trebuchet MS"/>
                <a:cs typeface="Trebuchet MS"/>
              </a:rPr>
              <a:t> </a:t>
            </a:r>
            <a:r>
              <a:rPr sz="1400" i="1" spc="-10" dirty="0">
                <a:latin typeface="Trebuchet MS"/>
                <a:cs typeface="Trebuchet MS"/>
              </a:rPr>
              <a:t>operations.</a:t>
            </a:r>
            <a:endParaRPr sz="1400">
              <a:latin typeface="Trebuchet MS"/>
              <a:cs typeface="Trebuchet MS"/>
            </a:endParaRPr>
          </a:p>
          <a:p>
            <a:pPr marL="265430" indent="-170180">
              <a:lnSpc>
                <a:spcPts val="1605"/>
              </a:lnSpc>
              <a:buFont typeface="Arial"/>
              <a:buChar char="•"/>
              <a:tabLst>
                <a:tab pos="265430" algn="l"/>
              </a:tabLst>
            </a:pPr>
            <a:r>
              <a:rPr sz="1400" i="1" dirty="0">
                <a:latin typeface="Trebuchet MS"/>
                <a:cs typeface="Trebuchet MS"/>
              </a:rPr>
              <a:t>Online</a:t>
            </a:r>
            <a:r>
              <a:rPr sz="1400" i="1" spc="-75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Platform</a:t>
            </a:r>
            <a:r>
              <a:rPr sz="1400" i="1" spc="25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and</a:t>
            </a:r>
            <a:r>
              <a:rPr sz="1400" i="1" spc="-30" dirty="0">
                <a:latin typeface="Trebuchet MS"/>
                <a:cs typeface="Trebuchet MS"/>
              </a:rPr>
              <a:t> </a:t>
            </a:r>
            <a:r>
              <a:rPr sz="1400" i="1" spc="-20" dirty="0">
                <a:latin typeface="Trebuchet MS"/>
                <a:cs typeface="Trebuchet MS"/>
              </a:rPr>
              <a:t>Infra</a:t>
            </a:r>
            <a:endParaRPr sz="1400">
              <a:latin typeface="Trebuchet MS"/>
              <a:cs typeface="Trebuchet MS"/>
            </a:endParaRPr>
          </a:p>
          <a:p>
            <a:pPr marL="266700">
              <a:lnSpc>
                <a:spcPct val="100000"/>
              </a:lnSpc>
              <a:spcBef>
                <a:spcPts val="45"/>
              </a:spcBef>
            </a:pPr>
            <a:r>
              <a:rPr sz="1400" i="1" spc="-10" dirty="0">
                <a:latin typeface="Trebuchet MS"/>
                <a:cs typeface="Trebuchet MS"/>
              </a:rPr>
              <a:t>development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400">
              <a:latin typeface="Trebuchet MS"/>
              <a:cs typeface="Trebuchet MS"/>
            </a:endParaRPr>
          </a:p>
          <a:p>
            <a:pPr marL="380365" indent="-285115">
              <a:lnSpc>
                <a:spcPts val="1664"/>
              </a:lnSpc>
              <a:buFont typeface="Wingdings"/>
              <a:buChar char=""/>
              <a:tabLst>
                <a:tab pos="380365" algn="l"/>
              </a:tabLst>
            </a:pPr>
            <a:r>
              <a:rPr sz="1400" i="1" spc="-10" dirty="0">
                <a:latin typeface="Trebuchet MS"/>
                <a:cs typeface="Trebuchet MS"/>
              </a:rPr>
              <a:t>Mitigations:</a:t>
            </a:r>
            <a:endParaRPr sz="1400">
              <a:latin typeface="Trebuchet MS"/>
              <a:cs typeface="Trebuchet MS"/>
            </a:endParaRPr>
          </a:p>
          <a:p>
            <a:pPr marL="265430" marR="471170" indent="-170180">
              <a:lnSpc>
                <a:spcPts val="1650"/>
              </a:lnSpc>
              <a:spcBef>
                <a:spcPts val="65"/>
              </a:spcBef>
              <a:buFont typeface="Arial"/>
              <a:buChar char="•"/>
              <a:tabLst>
                <a:tab pos="266700" algn="l"/>
              </a:tabLst>
            </a:pPr>
            <a:r>
              <a:rPr sz="1400" i="1" dirty="0">
                <a:latin typeface="Trebuchet MS"/>
                <a:cs typeface="Trebuchet MS"/>
              </a:rPr>
              <a:t>Ensuring</a:t>
            </a:r>
            <a:r>
              <a:rPr sz="1400" i="1" spc="-35" dirty="0">
                <a:latin typeface="Trebuchet MS"/>
                <a:cs typeface="Trebuchet MS"/>
              </a:rPr>
              <a:t> </a:t>
            </a:r>
            <a:r>
              <a:rPr sz="1400" i="1" spc="-10" dirty="0">
                <a:latin typeface="Trebuchet MS"/>
                <a:cs typeface="Trebuchet MS"/>
              </a:rPr>
              <a:t>consistent 	attendance</a:t>
            </a:r>
            <a:r>
              <a:rPr sz="1400" i="1" spc="-45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and</a:t>
            </a:r>
            <a:r>
              <a:rPr sz="1400" i="1" spc="5" dirty="0">
                <a:latin typeface="Trebuchet MS"/>
                <a:cs typeface="Trebuchet MS"/>
              </a:rPr>
              <a:t> </a:t>
            </a:r>
            <a:r>
              <a:rPr sz="1400" i="1" spc="-10" dirty="0">
                <a:latin typeface="Trebuchet MS"/>
                <a:cs typeface="Trebuchet MS"/>
              </a:rPr>
              <a:t>program</a:t>
            </a:r>
            <a:endParaRPr sz="1400">
              <a:latin typeface="Trebuchet MS"/>
              <a:cs typeface="Trebuchet MS"/>
            </a:endParaRPr>
          </a:p>
          <a:p>
            <a:pPr marL="266700">
              <a:lnSpc>
                <a:spcPts val="1664"/>
              </a:lnSpc>
            </a:pPr>
            <a:r>
              <a:rPr sz="1400" i="1" spc="-10" dirty="0">
                <a:latin typeface="Trebuchet MS"/>
                <a:cs typeface="Trebuchet MS"/>
              </a:rPr>
              <a:t>engagement.</a:t>
            </a:r>
            <a:endParaRPr sz="1400">
              <a:latin typeface="Trebuchet MS"/>
              <a:cs typeface="Trebuchet MS"/>
            </a:endParaRPr>
          </a:p>
          <a:p>
            <a:pPr marL="265430" indent="-170180" algn="just">
              <a:lnSpc>
                <a:spcPts val="1664"/>
              </a:lnSpc>
              <a:buFont typeface="Arial"/>
              <a:buChar char="•"/>
              <a:tabLst>
                <a:tab pos="265430" algn="l"/>
              </a:tabLst>
            </a:pPr>
            <a:r>
              <a:rPr sz="1400" i="1" dirty="0">
                <a:latin typeface="Trebuchet MS"/>
                <a:cs typeface="Trebuchet MS"/>
              </a:rPr>
              <a:t>Partner</a:t>
            </a:r>
            <a:r>
              <a:rPr sz="1400" i="1" spc="-30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with </a:t>
            </a:r>
            <a:r>
              <a:rPr sz="1400" i="1" spc="-20" dirty="0">
                <a:latin typeface="Trebuchet MS"/>
                <a:cs typeface="Trebuchet MS"/>
              </a:rPr>
              <a:t>local</a:t>
            </a:r>
            <a:endParaRPr sz="1400">
              <a:latin typeface="Trebuchet MS"/>
              <a:cs typeface="Trebuchet MS"/>
            </a:endParaRPr>
          </a:p>
          <a:p>
            <a:pPr marL="266700" marR="466090" algn="just">
              <a:lnSpc>
                <a:spcPts val="1650"/>
              </a:lnSpc>
              <a:spcBef>
                <a:spcPts val="130"/>
              </a:spcBef>
            </a:pPr>
            <a:r>
              <a:rPr sz="1400" i="1" spc="-10" dirty="0">
                <a:latin typeface="Trebuchet MS"/>
                <a:cs typeface="Trebuchet MS"/>
              </a:rPr>
              <a:t>organizations</a:t>
            </a:r>
            <a:r>
              <a:rPr sz="1400" i="1" dirty="0">
                <a:latin typeface="Trebuchet MS"/>
                <a:cs typeface="Trebuchet MS"/>
              </a:rPr>
              <a:t> to</a:t>
            </a:r>
            <a:r>
              <a:rPr sz="1400" i="1" spc="50" dirty="0">
                <a:latin typeface="Trebuchet MS"/>
                <a:cs typeface="Trebuchet MS"/>
              </a:rPr>
              <a:t> </a:t>
            </a:r>
            <a:r>
              <a:rPr sz="1400" i="1" spc="-10" dirty="0">
                <a:latin typeface="Trebuchet MS"/>
                <a:cs typeface="Trebuchet MS"/>
              </a:rPr>
              <a:t>identify </a:t>
            </a:r>
            <a:r>
              <a:rPr sz="1400" i="1" dirty="0">
                <a:latin typeface="Trebuchet MS"/>
                <a:cs typeface="Trebuchet MS"/>
              </a:rPr>
              <a:t>people</a:t>
            </a:r>
            <a:r>
              <a:rPr sz="1400" i="1" spc="-65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and</a:t>
            </a:r>
            <a:r>
              <a:rPr sz="1400" i="1" spc="-15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promote</a:t>
            </a:r>
            <a:r>
              <a:rPr sz="1400" i="1" spc="15" dirty="0">
                <a:latin typeface="Trebuchet MS"/>
                <a:cs typeface="Trebuchet MS"/>
              </a:rPr>
              <a:t> </a:t>
            </a:r>
            <a:r>
              <a:rPr sz="1400" i="1" spc="-25" dirty="0">
                <a:latin typeface="Trebuchet MS"/>
                <a:cs typeface="Trebuchet MS"/>
              </a:rPr>
              <a:t>the </a:t>
            </a:r>
            <a:r>
              <a:rPr sz="1400" i="1" spc="-10" dirty="0">
                <a:latin typeface="Trebuchet MS"/>
                <a:cs typeface="Trebuchet MS"/>
              </a:rPr>
              <a:t>program.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8193" rIns="0" bIns="0" rtlCol="0">
            <a:spAutoFit/>
          </a:bodyPr>
          <a:lstStyle/>
          <a:p>
            <a:pPr marL="197485">
              <a:lnSpc>
                <a:spcPct val="100000"/>
              </a:lnSpc>
              <a:spcBef>
                <a:spcPts val="105"/>
              </a:spcBef>
            </a:pPr>
            <a:r>
              <a:rPr sz="2400" dirty="0"/>
              <a:t>PROJECT</a:t>
            </a:r>
            <a:r>
              <a:rPr sz="2400" spc="-120" dirty="0"/>
              <a:t> </a:t>
            </a:r>
            <a:r>
              <a:rPr sz="2400" dirty="0"/>
              <a:t>3:</a:t>
            </a:r>
            <a:r>
              <a:rPr sz="2400" spc="10" dirty="0"/>
              <a:t> </a:t>
            </a:r>
            <a:r>
              <a:rPr sz="2400" dirty="0"/>
              <a:t>Bridge</a:t>
            </a:r>
            <a:r>
              <a:rPr sz="2400" spc="-35" dirty="0"/>
              <a:t> </a:t>
            </a:r>
            <a:r>
              <a:rPr sz="2400" dirty="0"/>
              <a:t>Hub/</a:t>
            </a:r>
            <a:r>
              <a:rPr sz="2400" spc="-65" dirty="0"/>
              <a:t> </a:t>
            </a:r>
            <a:r>
              <a:rPr sz="2400" spc="-40" dirty="0"/>
              <a:t>Talent</a:t>
            </a:r>
            <a:r>
              <a:rPr sz="2400" spc="-50" dirty="0"/>
              <a:t> </a:t>
            </a:r>
            <a:r>
              <a:rPr sz="2400" spc="-20" dirty="0"/>
              <a:t>Connect/Pro-</a:t>
            </a:r>
            <a:r>
              <a:rPr sz="2400" spc="-10" dirty="0"/>
              <a:t>Net/Network-</a:t>
            </a:r>
            <a:r>
              <a:rPr sz="2400" spc="-20" dirty="0"/>
              <a:t>Xcel</a:t>
            </a:r>
            <a:endParaRPr sz="2400" dirty="0"/>
          </a:p>
        </p:txBody>
      </p:sp>
      <p:sp>
        <p:nvSpPr>
          <p:cNvPr id="3" name="object 3"/>
          <p:cNvSpPr txBox="1"/>
          <p:nvPr/>
        </p:nvSpPr>
        <p:spPr>
          <a:xfrm>
            <a:off x="1109662" y="1447800"/>
            <a:ext cx="2714625" cy="810895"/>
          </a:xfrm>
          <a:prstGeom prst="rect">
            <a:avLst/>
          </a:prstGeom>
          <a:solidFill>
            <a:srgbClr val="92D050"/>
          </a:solidFill>
          <a:ln w="19050">
            <a:solidFill>
              <a:srgbClr val="1E4108"/>
            </a:solidFill>
          </a:ln>
        </p:spPr>
        <p:txBody>
          <a:bodyPr vert="horz" wrap="square" lIns="0" tIns="259080" rIns="0" bIns="0" rtlCol="0">
            <a:spAutoFit/>
          </a:bodyPr>
          <a:lstStyle/>
          <a:p>
            <a:pPr marL="770255">
              <a:lnSpc>
                <a:spcPct val="100000"/>
              </a:lnSpc>
              <a:spcBef>
                <a:spcPts val="2040"/>
              </a:spcBef>
            </a:pPr>
            <a:r>
              <a:rPr sz="1800" b="1" spc="-10" dirty="0">
                <a:solidFill>
                  <a:srgbClr val="FFFFFF"/>
                </a:solidFill>
                <a:latin typeface="Trebuchet MS"/>
                <a:cs typeface="Trebuchet MS"/>
              </a:rPr>
              <a:t>OBJECTIVE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09662" y="2262251"/>
            <a:ext cx="2714625" cy="3314700"/>
          </a:xfrm>
          <a:custGeom>
            <a:avLst/>
            <a:gdLst/>
            <a:ahLst/>
            <a:cxnLst/>
            <a:rect l="l" t="t" r="r" b="b"/>
            <a:pathLst>
              <a:path w="2714625" h="3314700">
                <a:moveTo>
                  <a:pt x="0" y="3314700"/>
                </a:moveTo>
                <a:lnTo>
                  <a:pt x="2714625" y="3314700"/>
                </a:lnTo>
                <a:lnTo>
                  <a:pt x="2714625" y="0"/>
                </a:lnTo>
                <a:lnTo>
                  <a:pt x="0" y="0"/>
                </a:lnTo>
                <a:lnTo>
                  <a:pt x="0" y="3314700"/>
                </a:lnTo>
                <a:close/>
              </a:path>
            </a:pathLst>
          </a:custGeom>
          <a:ln w="12700">
            <a:solidFill>
              <a:srgbClr val="90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09662" y="2262251"/>
            <a:ext cx="2714625" cy="3314700"/>
          </a:xfrm>
          <a:prstGeom prst="rect">
            <a:avLst/>
          </a:prstGeom>
          <a:solidFill>
            <a:srgbClr val="EAF6D1"/>
          </a:solidFill>
        </p:spPr>
        <p:txBody>
          <a:bodyPr vert="horz" wrap="square" lIns="0" tIns="67945" rIns="0" bIns="0" rtlCol="0">
            <a:spAutoFit/>
          </a:bodyPr>
          <a:lstStyle/>
          <a:p>
            <a:pPr marL="85090" marR="462915" indent="161290">
              <a:lnSpc>
                <a:spcPct val="103000"/>
              </a:lnSpc>
              <a:spcBef>
                <a:spcPts val="535"/>
              </a:spcBef>
              <a:buSzPct val="93548"/>
              <a:buFont typeface="Wingdings"/>
              <a:buChar char=""/>
              <a:tabLst>
                <a:tab pos="246379" algn="l"/>
              </a:tabLst>
            </a:pPr>
            <a:r>
              <a:rPr sz="1550" i="1" dirty="0">
                <a:latin typeface="Trebuchet MS"/>
                <a:cs typeface="Trebuchet MS"/>
              </a:rPr>
              <a:t>Create</a:t>
            </a:r>
            <a:r>
              <a:rPr sz="1550" i="1" spc="100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a</a:t>
            </a:r>
            <a:r>
              <a:rPr sz="1550" i="1" spc="130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platform</a:t>
            </a:r>
            <a:r>
              <a:rPr sz="1550" i="1" spc="90" dirty="0">
                <a:latin typeface="Trebuchet MS"/>
                <a:cs typeface="Trebuchet MS"/>
              </a:rPr>
              <a:t> </a:t>
            </a:r>
            <a:r>
              <a:rPr sz="1550" i="1" spc="-25" dirty="0">
                <a:latin typeface="Trebuchet MS"/>
                <a:cs typeface="Trebuchet MS"/>
              </a:rPr>
              <a:t>for </a:t>
            </a:r>
            <a:r>
              <a:rPr sz="1550" i="1" dirty="0">
                <a:latin typeface="Trebuchet MS"/>
                <a:cs typeface="Trebuchet MS"/>
              </a:rPr>
              <a:t>networking</a:t>
            </a:r>
            <a:r>
              <a:rPr sz="1550" i="1" spc="260" dirty="0">
                <a:latin typeface="Trebuchet MS"/>
                <a:cs typeface="Trebuchet MS"/>
              </a:rPr>
              <a:t> </a:t>
            </a:r>
            <a:r>
              <a:rPr sz="1550" i="1" spc="-25" dirty="0">
                <a:latin typeface="Trebuchet MS"/>
                <a:cs typeface="Trebuchet MS"/>
              </a:rPr>
              <a:t>and </a:t>
            </a:r>
            <a:r>
              <a:rPr sz="1550" i="1" spc="-10" dirty="0">
                <a:latin typeface="Trebuchet MS"/>
                <a:cs typeface="Trebuchet MS"/>
              </a:rPr>
              <a:t>collaboration</a:t>
            </a:r>
            <a:endParaRPr sz="155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Font typeface="Wingdings"/>
              <a:buChar char=""/>
            </a:pPr>
            <a:endParaRPr sz="1550" dirty="0">
              <a:latin typeface="Trebuchet MS"/>
              <a:cs typeface="Trebuchet MS"/>
            </a:endParaRPr>
          </a:p>
          <a:p>
            <a:pPr marL="85090" marR="534035" indent="161290">
              <a:lnSpc>
                <a:spcPct val="105000"/>
              </a:lnSpc>
              <a:buSzPct val="93548"/>
              <a:buFont typeface="Wingdings"/>
              <a:buChar char=""/>
              <a:tabLst>
                <a:tab pos="246379" algn="l"/>
              </a:tabLst>
            </a:pPr>
            <a:r>
              <a:rPr sz="1550" i="1" dirty="0">
                <a:latin typeface="Trebuchet MS"/>
                <a:cs typeface="Trebuchet MS"/>
              </a:rPr>
              <a:t>Building</a:t>
            </a:r>
            <a:r>
              <a:rPr sz="1550" i="1" spc="60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a</a:t>
            </a:r>
            <a:r>
              <a:rPr sz="1550" i="1" spc="110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worldwide network</a:t>
            </a:r>
            <a:endParaRPr sz="155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4"/>
              </a:spcBef>
              <a:buFont typeface="Wingdings"/>
              <a:buChar char=""/>
            </a:pPr>
            <a:endParaRPr sz="1550" dirty="0">
              <a:latin typeface="Trebuchet MS"/>
              <a:cs typeface="Trebuchet MS"/>
            </a:endParaRPr>
          </a:p>
          <a:p>
            <a:pPr marL="85090" marR="117475" indent="223520">
              <a:lnSpc>
                <a:spcPct val="103000"/>
              </a:lnSpc>
              <a:buSzPct val="93548"/>
              <a:buFont typeface="Wingdings"/>
              <a:buChar char=""/>
              <a:tabLst>
                <a:tab pos="308610" algn="l"/>
              </a:tabLst>
            </a:pPr>
            <a:r>
              <a:rPr sz="1550" i="1" dirty="0">
                <a:latin typeface="Trebuchet MS"/>
                <a:cs typeface="Trebuchet MS"/>
              </a:rPr>
              <a:t>Connecting</a:t>
            </a:r>
            <a:r>
              <a:rPr sz="1550" i="1" spc="17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aspiring professional/entrepreneur </a:t>
            </a:r>
            <a:r>
              <a:rPr sz="1550" i="1" dirty="0">
                <a:latin typeface="Trebuchet MS"/>
                <a:cs typeface="Trebuchet MS"/>
              </a:rPr>
              <a:t>with</a:t>
            </a:r>
            <a:r>
              <a:rPr sz="1550" i="1" spc="190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experienced</a:t>
            </a:r>
            <a:r>
              <a:rPr sz="1550" i="1" spc="100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mentors </a:t>
            </a:r>
            <a:r>
              <a:rPr sz="1550" i="1" dirty="0">
                <a:latin typeface="Trebuchet MS"/>
                <a:cs typeface="Trebuchet MS"/>
              </a:rPr>
              <a:t>to</a:t>
            </a:r>
            <a:r>
              <a:rPr sz="1550" i="1" spc="120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provide</a:t>
            </a:r>
            <a:r>
              <a:rPr sz="1550" i="1" spc="120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support,</a:t>
            </a:r>
            <a:r>
              <a:rPr sz="1550" i="1" spc="7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advice, </a:t>
            </a:r>
            <a:r>
              <a:rPr sz="1550" i="1" dirty="0">
                <a:latin typeface="Trebuchet MS"/>
                <a:cs typeface="Trebuchet MS"/>
              </a:rPr>
              <a:t>and</a:t>
            </a:r>
            <a:r>
              <a:rPr sz="1550" i="1" spc="6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guidance</a:t>
            </a:r>
            <a:endParaRPr sz="1550" dirty="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010025" y="1457325"/>
            <a:ext cx="2724150" cy="809625"/>
          </a:xfrm>
          <a:custGeom>
            <a:avLst/>
            <a:gdLst/>
            <a:ahLst/>
            <a:cxnLst/>
            <a:rect l="l" t="t" r="r" b="b"/>
            <a:pathLst>
              <a:path w="2724150" h="809625">
                <a:moveTo>
                  <a:pt x="0" y="809625"/>
                </a:moveTo>
                <a:lnTo>
                  <a:pt x="2724150" y="809625"/>
                </a:lnTo>
                <a:lnTo>
                  <a:pt x="2724150" y="0"/>
                </a:lnTo>
                <a:lnTo>
                  <a:pt x="0" y="0"/>
                </a:lnTo>
                <a:lnTo>
                  <a:pt x="0" y="809625"/>
                </a:lnTo>
                <a:close/>
              </a:path>
            </a:pathLst>
          </a:custGeom>
          <a:ln w="19050">
            <a:solidFill>
              <a:srgbClr val="1E410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010025" y="1457325"/>
            <a:ext cx="2724150" cy="809625"/>
          </a:xfrm>
          <a:prstGeom prst="rect">
            <a:avLst/>
          </a:prstGeom>
          <a:solidFill>
            <a:srgbClr val="92D050"/>
          </a:solidFill>
        </p:spPr>
        <p:txBody>
          <a:bodyPr vert="horz" wrap="square" lIns="0" tIns="258445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2035"/>
              </a:spcBef>
            </a:pPr>
            <a:r>
              <a:rPr sz="1800" b="1" spc="-30" dirty="0">
                <a:solidFill>
                  <a:srgbClr val="FFFFFF"/>
                </a:solidFill>
                <a:latin typeface="Trebuchet MS"/>
                <a:cs typeface="Trebuchet MS"/>
              </a:rPr>
              <a:t>IMPLEMENTATION</a:t>
            </a:r>
            <a:r>
              <a:rPr sz="1800" b="1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FFFFFF"/>
                </a:solidFill>
                <a:latin typeface="Trebuchet MS"/>
                <a:cs typeface="Trebuchet MS"/>
              </a:rPr>
              <a:t>PLAN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14851" y="2262251"/>
            <a:ext cx="2724150" cy="3314700"/>
          </a:xfrm>
          <a:prstGeom prst="rect">
            <a:avLst/>
          </a:prstGeom>
          <a:solidFill>
            <a:srgbClr val="EAF6D1"/>
          </a:solidFill>
          <a:ln w="12700">
            <a:solidFill>
              <a:srgbClr val="90C225"/>
            </a:solidFill>
          </a:ln>
        </p:spPr>
        <p:txBody>
          <a:bodyPr vert="horz" wrap="square" lIns="0" tIns="527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15"/>
              </a:spcBef>
            </a:pPr>
            <a:endParaRPr sz="1400">
              <a:latin typeface="Times New Roman"/>
              <a:cs typeface="Times New Roman"/>
            </a:endParaRPr>
          </a:p>
          <a:p>
            <a:pPr marL="264160" marR="241300" indent="-171450">
              <a:lnSpc>
                <a:spcPct val="100600"/>
              </a:lnSpc>
              <a:buFont typeface="Wingdings"/>
              <a:buChar char=""/>
              <a:tabLst>
                <a:tab pos="264160" algn="l"/>
              </a:tabLst>
            </a:pPr>
            <a:r>
              <a:rPr sz="1400" i="1" dirty="0">
                <a:latin typeface="Trebuchet MS"/>
                <a:cs typeface="Trebuchet MS"/>
              </a:rPr>
              <a:t>Develop</a:t>
            </a:r>
            <a:r>
              <a:rPr sz="1400" i="1" spc="-25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the</a:t>
            </a:r>
            <a:r>
              <a:rPr sz="1400" i="1" spc="10" dirty="0">
                <a:latin typeface="Trebuchet MS"/>
                <a:cs typeface="Trebuchet MS"/>
              </a:rPr>
              <a:t> </a:t>
            </a:r>
            <a:r>
              <a:rPr sz="1400" i="1" spc="-10" dirty="0">
                <a:latin typeface="Trebuchet MS"/>
                <a:cs typeface="Trebuchet MS"/>
              </a:rPr>
              <a:t>online/offline </a:t>
            </a:r>
            <a:r>
              <a:rPr sz="1400" i="1" dirty="0">
                <a:latin typeface="Trebuchet MS"/>
                <a:cs typeface="Trebuchet MS"/>
              </a:rPr>
              <a:t>platform</a:t>
            </a:r>
            <a:r>
              <a:rPr sz="1400" i="1" spc="-10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to</a:t>
            </a:r>
            <a:r>
              <a:rPr sz="1400" i="1" spc="-35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connect</a:t>
            </a:r>
            <a:r>
              <a:rPr sz="1400" i="1" spc="-90" dirty="0">
                <a:latin typeface="Trebuchet MS"/>
                <a:cs typeface="Trebuchet MS"/>
              </a:rPr>
              <a:t> </a:t>
            </a:r>
            <a:r>
              <a:rPr sz="1400" i="1" spc="-10" dirty="0">
                <a:latin typeface="Trebuchet MS"/>
                <a:cs typeface="Trebuchet MS"/>
              </a:rPr>
              <a:t>people </a:t>
            </a:r>
            <a:r>
              <a:rPr sz="1400" i="1" dirty="0">
                <a:latin typeface="Trebuchet MS"/>
                <a:cs typeface="Trebuchet MS"/>
              </a:rPr>
              <a:t>and</a:t>
            </a:r>
            <a:r>
              <a:rPr sz="1400" i="1" spc="-45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Establish</a:t>
            </a:r>
            <a:r>
              <a:rPr sz="1400" i="1" spc="-30" dirty="0">
                <a:latin typeface="Trebuchet MS"/>
                <a:cs typeface="Trebuchet MS"/>
              </a:rPr>
              <a:t> </a:t>
            </a:r>
            <a:r>
              <a:rPr sz="1400" i="1" spc="-20" dirty="0">
                <a:latin typeface="Trebuchet MS"/>
                <a:cs typeface="Trebuchet MS"/>
              </a:rPr>
              <a:t>team.</a:t>
            </a:r>
            <a:endParaRPr sz="1400">
              <a:latin typeface="Trebuchet MS"/>
              <a:cs typeface="Trebuchet MS"/>
            </a:endParaRPr>
          </a:p>
          <a:p>
            <a:pPr marL="264160" marR="149225" indent="-171450">
              <a:lnSpc>
                <a:spcPct val="100600"/>
              </a:lnSpc>
              <a:spcBef>
                <a:spcPts val="785"/>
              </a:spcBef>
              <a:buFont typeface="Wingdings"/>
              <a:buChar char=""/>
              <a:tabLst>
                <a:tab pos="264160" algn="l"/>
              </a:tabLst>
            </a:pPr>
            <a:r>
              <a:rPr sz="1400" i="1" dirty="0">
                <a:latin typeface="Trebuchet MS"/>
                <a:cs typeface="Trebuchet MS"/>
              </a:rPr>
              <a:t>Launch</a:t>
            </a:r>
            <a:r>
              <a:rPr sz="1400" i="1" spc="-5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a</a:t>
            </a:r>
            <a:r>
              <a:rPr sz="1400" i="1" spc="-40" dirty="0">
                <a:latin typeface="Trebuchet MS"/>
                <a:cs typeface="Trebuchet MS"/>
              </a:rPr>
              <a:t> </a:t>
            </a:r>
            <a:r>
              <a:rPr sz="1400" i="1" spc="-10" dirty="0">
                <a:latin typeface="Trebuchet MS"/>
                <a:cs typeface="Trebuchet MS"/>
              </a:rPr>
              <a:t>marketing </a:t>
            </a:r>
            <a:r>
              <a:rPr sz="1400" i="1" dirty="0">
                <a:latin typeface="Trebuchet MS"/>
                <a:cs typeface="Trebuchet MS"/>
              </a:rPr>
              <a:t>campaign</a:t>
            </a:r>
            <a:r>
              <a:rPr sz="1400" i="1" spc="-15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to</a:t>
            </a:r>
            <a:r>
              <a:rPr sz="1400" i="1" spc="5" dirty="0">
                <a:latin typeface="Trebuchet MS"/>
                <a:cs typeface="Trebuchet MS"/>
              </a:rPr>
              <a:t> </a:t>
            </a:r>
            <a:r>
              <a:rPr sz="1400" i="1" spc="-10" dirty="0">
                <a:latin typeface="Trebuchet MS"/>
                <a:cs typeface="Trebuchet MS"/>
              </a:rPr>
              <a:t>attract professionals/</a:t>
            </a:r>
            <a:r>
              <a:rPr sz="1400" i="1" spc="25" dirty="0">
                <a:latin typeface="Trebuchet MS"/>
                <a:cs typeface="Trebuchet MS"/>
              </a:rPr>
              <a:t> </a:t>
            </a:r>
            <a:r>
              <a:rPr sz="1400" i="1" spc="-20" dirty="0">
                <a:latin typeface="Trebuchet MS"/>
                <a:cs typeface="Trebuchet MS"/>
              </a:rPr>
              <a:t>entrepreneur.</a:t>
            </a:r>
            <a:endParaRPr sz="1400">
              <a:latin typeface="Trebuchet MS"/>
              <a:cs typeface="Trebuchet MS"/>
            </a:endParaRPr>
          </a:p>
          <a:p>
            <a:pPr marL="264160" marR="374650" indent="-171450">
              <a:lnSpc>
                <a:spcPct val="100600"/>
              </a:lnSpc>
              <a:spcBef>
                <a:spcPts val="935"/>
              </a:spcBef>
              <a:buFont typeface="Wingdings"/>
              <a:buChar char=""/>
              <a:tabLst>
                <a:tab pos="264160" algn="l"/>
              </a:tabLst>
            </a:pPr>
            <a:r>
              <a:rPr sz="1400" i="1" dirty="0">
                <a:latin typeface="Trebuchet MS"/>
                <a:cs typeface="Trebuchet MS"/>
              </a:rPr>
              <a:t>Conduct</a:t>
            </a:r>
            <a:r>
              <a:rPr sz="1400" i="1" spc="-60" dirty="0">
                <a:latin typeface="Trebuchet MS"/>
                <a:cs typeface="Trebuchet MS"/>
              </a:rPr>
              <a:t> </a:t>
            </a:r>
            <a:r>
              <a:rPr sz="1400" i="1" spc="-10" dirty="0">
                <a:latin typeface="Trebuchet MS"/>
                <a:cs typeface="Trebuchet MS"/>
              </a:rPr>
              <a:t>workshops, </a:t>
            </a:r>
            <a:r>
              <a:rPr sz="1400" i="1" dirty="0">
                <a:latin typeface="Trebuchet MS"/>
                <a:cs typeface="Trebuchet MS"/>
              </a:rPr>
              <a:t>webinars,</a:t>
            </a:r>
            <a:r>
              <a:rPr sz="1400" i="1" spc="5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and</a:t>
            </a:r>
            <a:r>
              <a:rPr sz="1400" i="1" spc="-30" dirty="0">
                <a:latin typeface="Trebuchet MS"/>
                <a:cs typeface="Trebuchet MS"/>
              </a:rPr>
              <a:t> </a:t>
            </a:r>
            <a:r>
              <a:rPr sz="1400" i="1" spc="-10" dirty="0">
                <a:latin typeface="Trebuchet MS"/>
                <a:cs typeface="Trebuchet MS"/>
              </a:rPr>
              <a:t>one-on-</a:t>
            </a:r>
            <a:r>
              <a:rPr sz="1400" i="1" spc="-25" dirty="0">
                <a:latin typeface="Trebuchet MS"/>
                <a:cs typeface="Trebuchet MS"/>
              </a:rPr>
              <a:t>one </a:t>
            </a:r>
            <a:r>
              <a:rPr sz="1400" i="1" spc="-10" dirty="0">
                <a:latin typeface="Trebuchet MS"/>
                <a:cs typeface="Trebuchet MS"/>
              </a:rPr>
              <a:t>sessions.</a:t>
            </a:r>
            <a:endParaRPr sz="1400">
              <a:latin typeface="Trebuchet MS"/>
              <a:cs typeface="Trebuchet MS"/>
            </a:endParaRPr>
          </a:p>
          <a:p>
            <a:pPr marL="264160" marR="153035" indent="-171450">
              <a:lnSpc>
                <a:spcPct val="100499"/>
              </a:lnSpc>
              <a:spcBef>
                <a:spcPts val="944"/>
              </a:spcBef>
              <a:buFont typeface="Wingdings"/>
              <a:buChar char=""/>
              <a:tabLst>
                <a:tab pos="264160" algn="l"/>
              </a:tabLst>
            </a:pPr>
            <a:r>
              <a:rPr sz="1400" i="1" dirty="0">
                <a:latin typeface="Trebuchet MS"/>
                <a:cs typeface="Trebuchet MS"/>
              </a:rPr>
              <a:t>Organize</a:t>
            </a:r>
            <a:r>
              <a:rPr sz="1400" i="1" spc="-40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regular</a:t>
            </a:r>
            <a:r>
              <a:rPr sz="1400" i="1" spc="-15" dirty="0">
                <a:latin typeface="Trebuchet MS"/>
                <a:cs typeface="Trebuchet MS"/>
              </a:rPr>
              <a:t> </a:t>
            </a:r>
            <a:r>
              <a:rPr sz="1400" i="1" spc="-10" dirty="0">
                <a:latin typeface="Trebuchet MS"/>
                <a:cs typeface="Trebuchet MS"/>
              </a:rPr>
              <a:t>networking </a:t>
            </a:r>
            <a:r>
              <a:rPr sz="1400" i="1" dirty="0">
                <a:latin typeface="Trebuchet MS"/>
                <a:cs typeface="Trebuchet MS"/>
              </a:rPr>
              <a:t>events</a:t>
            </a:r>
            <a:r>
              <a:rPr sz="1400" i="1" spc="-35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and</a:t>
            </a:r>
            <a:r>
              <a:rPr sz="1400" i="1" spc="-25" dirty="0">
                <a:latin typeface="Trebuchet MS"/>
                <a:cs typeface="Trebuchet MS"/>
              </a:rPr>
              <a:t> </a:t>
            </a:r>
            <a:r>
              <a:rPr sz="1400" i="1" dirty="0">
                <a:latin typeface="Trebuchet MS"/>
                <a:cs typeface="Trebuchet MS"/>
              </a:rPr>
              <a:t>an</a:t>
            </a:r>
            <a:r>
              <a:rPr sz="1400" i="1" spc="-10" dirty="0">
                <a:latin typeface="Trebuchet MS"/>
                <a:cs typeface="Trebuchet MS"/>
              </a:rPr>
              <a:t> annual summit.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910451" y="1457325"/>
            <a:ext cx="2724150" cy="810895"/>
          </a:xfrm>
          <a:prstGeom prst="rect">
            <a:avLst/>
          </a:prstGeom>
          <a:solidFill>
            <a:srgbClr val="92D050"/>
          </a:solidFill>
          <a:ln w="19050">
            <a:solidFill>
              <a:srgbClr val="1E4108"/>
            </a:solidFill>
          </a:ln>
        </p:spPr>
        <p:txBody>
          <a:bodyPr vert="horz" wrap="square" lIns="0" tIns="119380" rIns="0" bIns="0" rtlCol="0">
            <a:spAutoFit/>
          </a:bodyPr>
          <a:lstStyle/>
          <a:p>
            <a:pPr marL="747395" marR="546100" indent="-189865">
              <a:lnSpc>
                <a:spcPct val="100800"/>
              </a:lnSpc>
              <a:spcBef>
                <a:spcPts val="940"/>
              </a:spcBef>
            </a:pPr>
            <a:r>
              <a:rPr sz="1800" b="1" dirty="0">
                <a:solidFill>
                  <a:srgbClr val="FFFFFF"/>
                </a:solidFill>
                <a:latin typeface="Trebuchet MS"/>
                <a:cs typeface="Trebuchet MS"/>
              </a:rPr>
              <a:t>CHALLENGES</a:t>
            </a:r>
            <a:r>
              <a:rPr sz="1800" b="1" spc="-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b="1" spc="-60" dirty="0">
                <a:solidFill>
                  <a:srgbClr val="FFFFFF"/>
                </a:solidFill>
                <a:latin typeface="Trebuchet MS"/>
                <a:cs typeface="Trebuchet MS"/>
              </a:rPr>
              <a:t>&amp; </a:t>
            </a:r>
            <a:r>
              <a:rPr sz="1800" b="1" spc="-10" dirty="0">
                <a:solidFill>
                  <a:srgbClr val="FFFFFF"/>
                </a:solidFill>
                <a:latin typeface="Trebuchet MS"/>
                <a:cs typeface="Trebuchet MS"/>
              </a:rPr>
              <a:t>MITIGATION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910451" y="2271776"/>
            <a:ext cx="2724150" cy="3314700"/>
          </a:xfrm>
          <a:custGeom>
            <a:avLst/>
            <a:gdLst/>
            <a:ahLst/>
            <a:cxnLst/>
            <a:rect l="l" t="t" r="r" b="b"/>
            <a:pathLst>
              <a:path w="2724150" h="3314700">
                <a:moveTo>
                  <a:pt x="0" y="3314700"/>
                </a:moveTo>
                <a:lnTo>
                  <a:pt x="2724150" y="3314700"/>
                </a:lnTo>
                <a:lnTo>
                  <a:pt x="2724150" y="0"/>
                </a:lnTo>
                <a:lnTo>
                  <a:pt x="0" y="0"/>
                </a:lnTo>
                <a:lnTo>
                  <a:pt x="0" y="3314700"/>
                </a:lnTo>
                <a:close/>
              </a:path>
            </a:pathLst>
          </a:custGeom>
          <a:ln w="12700">
            <a:solidFill>
              <a:srgbClr val="90C22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910451" y="2271776"/>
            <a:ext cx="2724150" cy="3314700"/>
          </a:xfrm>
          <a:prstGeom prst="rect">
            <a:avLst/>
          </a:prstGeom>
          <a:solidFill>
            <a:srgbClr val="EAF6D1"/>
          </a:solidFill>
        </p:spPr>
        <p:txBody>
          <a:bodyPr vert="horz" wrap="square" lIns="0" tIns="181610" rIns="0" bIns="0" rtlCol="0">
            <a:spAutoFit/>
          </a:bodyPr>
          <a:lstStyle/>
          <a:p>
            <a:pPr marL="438150" indent="-342900">
              <a:lnSpc>
                <a:spcPct val="100000"/>
              </a:lnSpc>
              <a:spcBef>
                <a:spcPts val="1430"/>
              </a:spcBef>
              <a:buFont typeface="Wingdings"/>
              <a:buChar char=""/>
              <a:tabLst>
                <a:tab pos="438150" algn="l"/>
              </a:tabLst>
            </a:pPr>
            <a:r>
              <a:rPr sz="1550" i="1" spc="-10" dirty="0">
                <a:latin typeface="Trebuchet MS"/>
                <a:cs typeface="Trebuchet MS"/>
              </a:rPr>
              <a:t>Challenge:</a:t>
            </a:r>
            <a:endParaRPr sz="1550">
              <a:latin typeface="Trebuchet MS"/>
              <a:cs typeface="Trebuchet MS"/>
            </a:endParaRPr>
          </a:p>
          <a:p>
            <a:pPr marL="381000" marR="438150" indent="-285750">
              <a:lnSpc>
                <a:spcPts val="1950"/>
              </a:lnSpc>
              <a:spcBef>
                <a:spcPts val="10"/>
              </a:spcBef>
              <a:buFont typeface="Arial"/>
              <a:buChar char="•"/>
              <a:tabLst>
                <a:tab pos="381000" algn="l"/>
              </a:tabLst>
            </a:pPr>
            <a:r>
              <a:rPr sz="1550" i="1" dirty="0">
                <a:latin typeface="Trebuchet MS"/>
                <a:cs typeface="Trebuchet MS"/>
              </a:rPr>
              <a:t>Ensuring</a:t>
            </a:r>
            <a:r>
              <a:rPr sz="1550" i="1" spc="245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long-</a:t>
            </a:r>
            <a:r>
              <a:rPr sz="1550" i="1" spc="-20" dirty="0">
                <a:latin typeface="Trebuchet MS"/>
                <a:cs typeface="Trebuchet MS"/>
              </a:rPr>
              <a:t>term </a:t>
            </a:r>
            <a:r>
              <a:rPr sz="1550" i="1" dirty="0">
                <a:latin typeface="Trebuchet MS"/>
                <a:cs typeface="Trebuchet MS"/>
              </a:rPr>
              <a:t>engagement</a:t>
            </a:r>
            <a:r>
              <a:rPr sz="1550" i="1" spc="28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without </a:t>
            </a:r>
            <a:r>
              <a:rPr sz="1550" i="1" dirty="0">
                <a:latin typeface="Trebuchet MS"/>
                <a:cs typeface="Trebuchet MS"/>
              </a:rPr>
              <a:t>high</a:t>
            </a:r>
            <a:r>
              <a:rPr sz="1550" i="1" spc="5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costs.</a:t>
            </a:r>
            <a:endParaRPr sz="1550">
              <a:latin typeface="Trebuchet MS"/>
              <a:cs typeface="Trebuchet MS"/>
            </a:endParaRPr>
          </a:p>
          <a:p>
            <a:pPr marL="380365" indent="-285115">
              <a:lnSpc>
                <a:spcPts val="1805"/>
              </a:lnSpc>
              <a:buFont typeface="Arial"/>
              <a:buChar char="•"/>
              <a:tabLst>
                <a:tab pos="380365" algn="l"/>
              </a:tabLst>
            </a:pPr>
            <a:r>
              <a:rPr sz="1550" i="1" dirty="0">
                <a:latin typeface="Trebuchet MS"/>
                <a:cs typeface="Trebuchet MS"/>
              </a:rPr>
              <a:t>Reaching</a:t>
            </a:r>
            <a:r>
              <a:rPr sz="1550" i="1" spc="135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talent</a:t>
            </a:r>
            <a:r>
              <a:rPr sz="1550" i="1" spc="195" dirty="0">
                <a:latin typeface="Trebuchet MS"/>
                <a:cs typeface="Trebuchet MS"/>
              </a:rPr>
              <a:t> </a:t>
            </a:r>
            <a:r>
              <a:rPr sz="1550" i="1" spc="-20" dirty="0">
                <a:latin typeface="Trebuchet MS"/>
                <a:cs typeface="Trebuchet MS"/>
              </a:rPr>
              <a:t>with</a:t>
            </a:r>
            <a:endParaRPr sz="1550">
              <a:latin typeface="Trebuchet MS"/>
              <a:cs typeface="Trebuchet MS"/>
            </a:endParaRPr>
          </a:p>
          <a:p>
            <a:pPr marL="381000">
              <a:lnSpc>
                <a:spcPct val="100000"/>
              </a:lnSpc>
              <a:spcBef>
                <a:spcPts val="90"/>
              </a:spcBef>
            </a:pPr>
            <a:r>
              <a:rPr sz="1550" i="1" dirty="0">
                <a:latin typeface="Trebuchet MS"/>
                <a:cs typeface="Trebuchet MS"/>
              </a:rPr>
              <a:t>limited</a:t>
            </a:r>
            <a:r>
              <a:rPr sz="1550" i="1" spc="110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access.</a:t>
            </a:r>
            <a:endParaRPr sz="15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550">
              <a:latin typeface="Trebuchet MS"/>
              <a:cs typeface="Trebuchet MS"/>
            </a:endParaRPr>
          </a:p>
          <a:p>
            <a:pPr marL="438150" indent="-342900">
              <a:lnSpc>
                <a:spcPct val="100000"/>
              </a:lnSpc>
              <a:buFont typeface="Wingdings"/>
              <a:buChar char=""/>
              <a:tabLst>
                <a:tab pos="438150" algn="l"/>
              </a:tabLst>
            </a:pPr>
            <a:r>
              <a:rPr sz="1550" i="1" spc="-10" dirty="0">
                <a:latin typeface="Trebuchet MS"/>
                <a:cs typeface="Trebuchet MS"/>
              </a:rPr>
              <a:t>Mitigation:</a:t>
            </a:r>
            <a:endParaRPr sz="1550">
              <a:latin typeface="Trebuchet MS"/>
              <a:cs typeface="Trebuchet MS"/>
            </a:endParaRPr>
          </a:p>
          <a:p>
            <a:pPr marL="381000" marR="266700" indent="-285750">
              <a:lnSpc>
                <a:spcPct val="103000"/>
              </a:lnSpc>
              <a:spcBef>
                <a:spcPts val="35"/>
              </a:spcBef>
              <a:buFont typeface="Arial"/>
              <a:buChar char="•"/>
              <a:tabLst>
                <a:tab pos="381000" algn="l"/>
              </a:tabLst>
            </a:pPr>
            <a:r>
              <a:rPr sz="1550" i="1" dirty="0">
                <a:latin typeface="Trebuchet MS"/>
                <a:cs typeface="Trebuchet MS"/>
              </a:rPr>
              <a:t>Partner</a:t>
            </a:r>
            <a:r>
              <a:rPr sz="1550" i="1" spc="125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with</a:t>
            </a:r>
            <a:r>
              <a:rPr sz="1550" i="1" spc="13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local </a:t>
            </a:r>
            <a:r>
              <a:rPr sz="1550" i="1" dirty="0">
                <a:latin typeface="Trebuchet MS"/>
                <a:cs typeface="Trebuchet MS"/>
              </a:rPr>
              <a:t>businesses,</a:t>
            </a:r>
            <a:r>
              <a:rPr sz="1550" i="1" spc="165" dirty="0">
                <a:latin typeface="Trebuchet MS"/>
                <a:cs typeface="Trebuchet MS"/>
              </a:rPr>
              <a:t> </a:t>
            </a:r>
            <a:r>
              <a:rPr sz="1550" i="1" dirty="0">
                <a:latin typeface="Trebuchet MS"/>
                <a:cs typeface="Trebuchet MS"/>
              </a:rPr>
              <a:t>NGOs,</a:t>
            </a:r>
            <a:r>
              <a:rPr sz="1550" i="1" spc="165" dirty="0">
                <a:latin typeface="Trebuchet MS"/>
                <a:cs typeface="Trebuchet MS"/>
              </a:rPr>
              <a:t> </a:t>
            </a:r>
            <a:r>
              <a:rPr sz="1550" i="1" spc="-25" dirty="0">
                <a:latin typeface="Trebuchet MS"/>
                <a:cs typeface="Trebuchet MS"/>
              </a:rPr>
              <a:t>and </a:t>
            </a:r>
            <a:r>
              <a:rPr sz="1550" i="1" dirty="0">
                <a:latin typeface="Trebuchet MS"/>
                <a:cs typeface="Trebuchet MS"/>
              </a:rPr>
              <a:t>focused</a:t>
            </a:r>
            <a:r>
              <a:rPr sz="1550" i="1" spc="135" dirty="0">
                <a:latin typeface="Trebuchet MS"/>
                <a:cs typeface="Trebuchet MS"/>
              </a:rPr>
              <a:t> </a:t>
            </a:r>
            <a:r>
              <a:rPr sz="1550" i="1" spc="-10" dirty="0">
                <a:latin typeface="Trebuchet MS"/>
                <a:cs typeface="Trebuchet MS"/>
              </a:rPr>
              <a:t>organizations.</a:t>
            </a:r>
            <a:endParaRPr sz="15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10025"/>
            <a:ext cx="447675" cy="2847975"/>
          </a:xfrm>
          <a:custGeom>
            <a:avLst/>
            <a:gdLst/>
            <a:ahLst/>
            <a:cxnLst/>
            <a:rect l="l" t="t" r="r" b="b"/>
            <a:pathLst>
              <a:path w="447675" h="2847975">
                <a:moveTo>
                  <a:pt x="0" y="0"/>
                </a:moveTo>
                <a:lnTo>
                  <a:pt x="0" y="2847975"/>
                </a:lnTo>
                <a:lnTo>
                  <a:pt x="447675" y="2847975"/>
                </a:lnTo>
                <a:lnTo>
                  <a:pt x="0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30190" y="2918713"/>
            <a:ext cx="2184400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spc="-10" dirty="0"/>
              <a:t>ANNEXURE</a:t>
            </a:r>
            <a:endParaRPr sz="3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1535" y="1320538"/>
            <a:ext cx="8938895" cy="5151120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80"/>
              </a:spcBef>
              <a:buSzPct val="77777"/>
              <a:buFont typeface="Trebuchet MS"/>
              <a:buAutoNum type="arabicPeriod"/>
              <a:tabLst>
                <a:tab pos="355600" algn="l"/>
              </a:tabLst>
            </a:pPr>
            <a:r>
              <a:rPr sz="1800" b="1" dirty="0">
                <a:latin typeface="Trebuchet MS"/>
                <a:cs typeface="Trebuchet MS"/>
              </a:rPr>
              <a:t>Community</a:t>
            </a:r>
            <a:r>
              <a:rPr sz="1800" b="1" spc="-5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Engagement</a:t>
            </a:r>
            <a:r>
              <a:rPr sz="1800" b="1" spc="-9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and</a:t>
            </a:r>
            <a:r>
              <a:rPr sz="1800" b="1" spc="-13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Awareness</a:t>
            </a:r>
            <a:r>
              <a:rPr sz="1800" b="1" spc="-1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-</a:t>
            </a:r>
            <a:r>
              <a:rPr sz="1800" b="1" spc="-5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Estimated</a:t>
            </a:r>
            <a:r>
              <a:rPr sz="1800" b="1" spc="-5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Cost:</a:t>
            </a:r>
            <a:r>
              <a:rPr sz="1800" b="1" spc="-5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30,000</a:t>
            </a:r>
            <a:r>
              <a:rPr sz="1800" b="1" spc="-70" dirty="0">
                <a:latin typeface="Trebuchet MS"/>
                <a:cs typeface="Trebuchet MS"/>
              </a:rPr>
              <a:t> </a:t>
            </a:r>
            <a:r>
              <a:rPr sz="1800" b="1" spc="-25" dirty="0">
                <a:latin typeface="Trebuchet MS"/>
                <a:cs typeface="Trebuchet MS"/>
              </a:rPr>
              <a:t>BDT</a:t>
            </a:r>
            <a:endParaRPr sz="1800">
              <a:latin typeface="Trebuchet MS"/>
              <a:cs typeface="Trebuchet MS"/>
            </a:endParaRPr>
          </a:p>
          <a:p>
            <a:pPr marL="756285" marR="5080" lvl="1" indent="-286385">
              <a:lnSpc>
                <a:spcPts val="1650"/>
              </a:lnSpc>
              <a:spcBef>
                <a:spcPts val="720"/>
              </a:spcBef>
              <a:buSzPct val="78571"/>
              <a:buFont typeface="Wingdings 3"/>
              <a:buChar char=""/>
              <a:tabLst>
                <a:tab pos="756285" algn="l"/>
              </a:tabLst>
            </a:pPr>
            <a:r>
              <a:rPr sz="1400" spc="-10" dirty="0">
                <a:latin typeface="Trebuchet MS"/>
                <a:cs typeface="Trebuchet MS"/>
              </a:rPr>
              <a:t>Workshops</a:t>
            </a:r>
            <a:r>
              <a:rPr sz="1400" spc="-4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or</a:t>
            </a:r>
            <a:r>
              <a:rPr sz="1400" spc="-1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events</a:t>
            </a:r>
            <a:r>
              <a:rPr sz="1400" spc="-4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to</a:t>
            </a:r>
            <a:r>
              <a:rPr sz="1400" spc="-1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educate</a:t>
            </a:r>
            <a:r>
              <a:rPr sz="1400" spc="-1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local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communities</a:t>
            </a:r>
            <a:r>
              <a:rPr sz="1400" spc="-4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about</a:t>
            </a:r>
            <a:r>
              <a:rPr sz="1400" spc="-2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tree</a:t>
            </a:r>
            <a:r>
              <a:rPr sz="1400" spc="-2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care</a:t>
            </a:r>
            <a:r>
              <a:rPr sz="1400" spc="-9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and</a:t>
            </a:r>
            <a:r>
              <a:rPr sz="1400" spc="-3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the</a:t>
            </a:r>
            <a:r>
              <a:rPr sz="1400" spc="-2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project's</a:t>
            </a:r>
            <a:r>
              <a:rPr sz="1400" spc="-4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benefits.</a:t>
            </a:r>
            <a:r>
              <a:rPr sz="1400" spc="-6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May</a:t>
            </a:r>
            <a:r>
              <a:rPr sz="1400" spc="-15" dirty="0">
                <a:latin typeface="Trebuchet MS"/>
                <a:cs typeface="Trebuchet MS"/>
              </a:rPr>
              <a:t> </a:t>
            </a:r>
            <a:r>
              <a:rPr sz="1400" spc="-25" dirty="0">
                <a:latin typeface="Trebuchet MS"/>
                <a:cs typeface="Trebuchet MS"/>
              </a:rPr>
              <a:t>use </a:t>
            </a:r>
            <a:r>
              <a:rPr sz="1400" dirty="0">
                <a:latin typeface="Trebuchet MS"/>
                <a:cs typeface="Trebuchet MS"/>
              </a:rPr>
              <a:t>Printed</a:t>
            </a:r>
            <a:r>
              <a:rPr sz="1400" spc="-6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materials</a:t>
            </a:r>
            <a:r>
              <a:rPr sz="1400" spc="-6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or</a:t>
            </a:r>
            <a:r>
              <a:rPr sz="1400" spc="-4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posters.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SzPct val="77777"/>
              <a:buAutoNum type="arabicPeriod"/>
              <a:tabLst>
                <a:tab pos="355600" algn="l"/>
              </a:tabLst>
            </a:pPr>
            <a:r>
              <a:rPr sz="1800" b="1" dirty="0">
                <a:latin typeface="Trebuchet MS"/>
                <a:cs typeface="Trebuchet MS"/>
              </a:rPr>
              <a:t>Sapling</a:t>
            </a:r>
            <a:r>
              <a:rPr sz="1800" b="1" spc="-6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Purchase</a:t>
            </a:r>
            <a:r>
              <a:rPr sz="1800" b="1" spc="-2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-</a:t>
            </a:r>
            <a:r>
              <a:rPr sz="1800" b="1" spc="-4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Estimated</a:t>
            </a:r>
            <a:r>
              <a:rPr sz="1800" b="1" spc="-4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Cost:</a:t>
            </a:r>
            <a:r>
              <a:rPr sz="1800" b="1" spc="-4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300</a:t>
            </a:r>
            <a:r>
              <a:rPr sz="1800" b="1" spc="-5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BDT</a:t>
            </a:r>
            <a:r>
              <a:rPr sz="1800" b="1" spc="-10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per</a:t>
            </a:r>
            <a:r>
              <a:rPr sz="1800" b="1" spc="-7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sapling,</a:t>
            </a:r>
            <a:r>
              <a:rPr sz="1800" b="1" spc="-4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totaling</a:t>
            </a:r>
            <a:r>
              <a:rPr sz="1800" b="1" spc="-6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2,40,000</a:t>
            </a:r>
            <a:r>
              <a:rPr sz="1800" b="1" spc="15" dirty="0">
                <a:latin typeface="Trebuchet MS"/>
                <a:cs typeface="Trebuchet MS"/>
              </a:rPr>
              <a:t> </a:t>
            </a:r>
            <a:r>
              <a:rPr sz="1800" b="1" spc="-25" dirty="0">
                <a:latin typeface="Trebuchet MS"/>
                <a:cs typeface="Trebuchet MS"/>
              </a:rPr>
              <a:t>BDT</a:t>
            </a:r>
            <a:endParaRPr sz="1800">
              <a:latin typeface="Trebuchet MS"/>
              <a:cs typeface="Trebuchet MS"/>
            </a:endParaRPr>
          </a:p>
          <a:p>
            <a:pPr marL="755650" lvl="1" indent="-285750">
              <a:lnSpc>
                <a:spcPct val="100000"/>
              </a:lnSpc>
              <a:spcBef>
                <a:spcPts val="640"/>
              </a:spcBef>
              <a:buSzPct val="78571"/>
              <a:buFont typeface="Wingdings 3"/>
              <a:buChar char=""/>
              <a:tabLst>
                <a:tab pos="755650" algn="l"/>
              </a:tabLst>
            </a:pPr>
            <a:r>
              <a:rPr sz="1400" spc="-25" dirty="0">
                <a:latin typeface="Trebuchet MS"/>
                <a:cs typeface="Trebuchet MS"/>
              </a:rPr>
              <a:t>Tree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spc="-25" dirty="0">
                <a:latin typeface="Trebuchet MS"/>
                <a:cs typeface="Trebuchet MS"/>
              </a:rPr>
              <a:t>Types:</a:t>
            </a:r>
            <a:r>
              <a:rPr sz="1400" spc="-7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Mango,</a:t>
            </a:r>
            <a:r>
              <a:rPr sz="1400" spc="-7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jackfruit,</a:t>
            </a:r>
            <a:r>
              <a:rPr sz="1400" spc="-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guava,</a:t>
            </a:r>
            <a:r>
              <a:rPr sz="1400" spc="-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coconut,</a:t>
            </a:r>
            <a:r>
              <a:rPr sz="1400" spc="-7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etc.,</a:t>
            </a:r>
            <a:r>
              <a:rPr sz="1400" spc="-8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suitable</a:t>
            </a:r>
            <a:r>
              <a:rPr sz="1400" spc="-3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for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the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regions.</a:t>
            </a:r>
            <a:endParaRPr sz="1400">
              <a:latin typeface="Trebuchet MS"/>
              <a:cs typeface="Trebuchet MS"/>
            </a:endParaRPr>
          </a:p>
          <a:p>
            <a:pPr marL="755650" lvl="1" indent="-285750">
              <a:lnSpc>
                <a:spcPct val="100000"/>
              </a:lnSpc>
              <a:spcBef>
                <a:spcPts val="575"/>
              </a:spcBef>
              <a:buSzPct val="78571"/>
              <a:buFont typeface="Wingdings 3"/>
              <a:buChar char=""/>
              <a:tabLst>
                <a:tab pos="755650" algn="l"/>
              </a:tabLst>
            </a:pPr>
            <a:r>
              <a:rPr sz="1400" dirty="0">
                <a:latin typeface="Trebuchet MS"/>
                <a:cs typeface="Trebuchet MS"/>
              </a:rPr>
              <a:t>Quantity:</a:t>
            </a:r>
            <a:r>
              <a:rPr sz="1400" spc="-1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~500 saplings</a:t>
            </a:r>
            <a:r>
              <a:rPr sz="1400" spc="-6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for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one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model</a:t>
            </a:r>
            <a:r>
              <a:rPr sz="1400" spc="-50" dirty="0">
                <a:latin typeface="Trebuchet MS"/>
                <a:cs typeface="Trebuchet MS"/>
              </a:rPr>
              <a:t> </a:t>
            </a:r>
            <a:r>
              <a:rPr sz="1400" spc="-30" dirty="0">
                <a:latin typeface="Trebuchet MS"/>
                <a:cs typeface="Trebuchet MS"/>
              </a:rPr>
              <a:t>city,</a:t>
            </a:r>
            <a:r>
              <a:rPr sz="1400" spc="-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~300</a:t>
            </a:r>
            <a:r>
              <a:rPr sz="1400" spc="-1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for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one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model</a:t>
            </a:r>
            <a:r>
              <a:rPr sz="1400" spc="-50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village.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550"/>
              </a:spcBef>
              <a:buSzPct val="77777"/>
              <a:buAutoNum type="arabicPeriod"/>
              <a:tabLst>
                <a:tab pos="355600" algn="l"/>
              </a:tabLst>
            </a:pPr>
            <a:r>
              <a:rPr sz="1800" b="1" dirty="0">
                <a:latin typeface="Trebuchet MS"/>
                <a:cs typeface="Trebuchet MS"/>
              </a:rPr>
              <a:t>Planting</a:t>
            </a:r>
            <a:r>
              <a:rPr sz="1800" b="1" spc="-6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and</a:t>
            </a:r>
            <a:r>
              <a:rPr sz="1800" b="1" spc="-5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Maintenance</a:t>
            </a:r>
            <a:r>
              <a:rPr sz="1800" b="1" spc="-1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-</a:t>
            </a:r>
            <a:r>
              <a:rPr sz="1800" b="1" spc="-4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Estimated</a:t>
            </a:r>
            <a:r>
              <a:rPr sz="1800" b="1" spc="-4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Cost:</a:t>
            </a:r>
            <a:r>
              <a:rPr sz="1800" b="1" spc="-4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2,00,000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spc="-25" dirty="0">
                <a:latin typeface="Trebuchet MS"/>
                <a:cs typeface="Trebuchet MS"/>
              </a:rPr>
              <a:t>BDT</a:t>
            </a:r>
            <a:endParaRPr sz="1800">
              <a:latin typeface="Trebuchet MS"/>
              <a:cs typeface="Trebuchet MS"/>
            </a:endParaRPr>
          </a:p>
          <a:p>
            <a:pPr marL="755650" lvl="1" indent="-285750">
              <a:lnSpc>
                <a:spcPct val="100000"/>
              </a:lnSpc>
              <a:spcBef>
                <a:spcPts val="640"/>
              </a:spcBef>
              <a:buSzPct val="78571"/>
              <a:buFont typeface="Wingdings 3"/>
              <a:buChar char=""/>
              <a:tabLst>
                <a:tab pos="755650" algn="l"/>
              </a:tabLst>
            </a:pPr>
            <a:r>
              <a:rPr sz="1400" dirty="0">
                <a:latin typeface="Trebuchet MS"/>
                <a:cs typeface="Trebuchet MS"/>
              </a:rPr>
              <a:t>Labor</a:t>
            </a:r>
            <a:r>
              <a:rPr sz="1400" spc="-4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Costs:</a:t>
            </a:r>
            <a:r>
              <a:rPr sz="1400" spc="-1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Hiring</a:t>
            </a:r>
            <a:r>
              <a:rPr sz="1400" spc="-5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local</a:t>
            </a:r>
            <a:r>
              <a:rPr sz="1400" spc="-5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workers</a:t>
            </a:r>
            <a:r>
              <a:rPr sz="1400" spc="-6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for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planting</a:t>
            </a:r>
            <a:r>
              <a:rPr sz="1400" spc="-5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and</a:t>
            </a:r>
            <a:r>
              <a:rPr sz="1400" spc="-5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maintenance</a:t>
            </a:r>
            <a:r>
              <a:rPr sz="1400" spc="-4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(watering,</a:t>
            </a:r>
            <a:r>
              <a:rPr sz="1400" spc="-1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soil</a:t>
            </a:r>
            <a:r>
              <a:rPr sz="1400" spc="10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prep).</a:t>
            </a:r>
            <a:endParaRPr sz="1400">
              <a:latin typeface="Trebuchet MS"/>
              <a:cs typeface="Trebuchet MS"/>
            </a:endParaRPr>
          </a:p>
          <a:p>
            <a:pPr marL="755650" lvl="1" indent="-285750">
              <a:lnSpc>
                <a:spcPct val="100000"/>
              </a:lnSpc>
              <a:spcBef>
                <a:spcPts val="650"/>
              </a:spcBef>
              <a:buSzPct val="78571"/>
              <a:buFont typeface="Wingdings 3"/>
              <a:buChar char=""/>
              <a:tabLst>
                <a:tab pos="755650" algn="l"/>
              </a:tabLst>
            </a:pPr>
            <a:r>
              <a:rPr sz="1400" spc="-25" dirty="0">
                <a:latin typeface="Trebuchet MS"/>
                <a:cs typeface="Trebuchet MS"/>
              </a:rPr>
              <a:t>Tree</a:t>
            </a:r>
            <a:r>
              <a:rPr sz="1400" spc="-1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Guards/Fencing:</a:t>
            </a:r>
            <a:r>
              <a:rPr sz="1400" spc="-5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Bamboo</a:t>
            </a:r>
            <a:r>
              <a:rPr sz="1400" spc="-7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made</a:t>
            </a:r>
            <a:r>
              <a:rPr sz="1400" spc="-1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guards;</a:t>
            </a:r>
            <a:r>
              <a:rPr sz="1400" spc="2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100</a:t>
            </a:r>
            <a:r>
              <a:rPr sz="1400" spc="1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BDT</a:t>
            </a:r>
            <a:r>
              <a:rPr sz="1400" spc="-6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per</a:t>
            </a:r>
            <a:r>
              <a:rPr sz="1400" spc="-1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sapling,</a:t>
            </a:r>
            <a:r>
              <a:rPr sz="1400" spc="-5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totaling</a:t>
            </a:r>
            <a:r>
              <a:rPr sz="1400" spc="-20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80,000.</a:t>
            </a:r>
            <a:endParaRPr sz="1400">
              <a:latin typeface="Trebuchet MS"/>
              <a:cs typeface="Trebuchet MS"/>
            </a:endParaRPr>
          </a:p>
          <a:p>
            <a:pPr marL="755650" lvl="1" indent="-285750">
              <a:lnSpc>
                <a:spcPct val="100000"/>
              </a:lnSpc>
              <a:spcBef>
                <a:spcPts val="575"/>
              </a:spcBef>
              <a:buSzPct val="78571"/>
              <a:buFont typeface="Wingdings 3"/>
              <a:buChar char=""/>
              <a:tabLst>
                <a:tab pos="755650" algn="l"/>
              </a:tabLst>
            </a:pPr>
            <a:r>
              <a:rPr sz="1400" dirty="0">
                <a:latin typeface="Trebuchet MS"/>
                <a:cs typeface="Trebuchet MS"/>
              </a:rPr>
              <a:t>Fertilizers</a:t>
            </a:r>
            <a:r>
              <a:rPr sz="1400" spc="-6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and</a:t>
            </a:r>
            <a:r>
              <a:rPr sz="1400" spc="-5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Organic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Manure:</a:t>
            </a:r>
            <a:r>
              <a:rPr sz="1400" spc="-8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for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healthy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growth;</a:t>
            </a:r>
            <a:r>
              <a:rPr sz="1400" spc="-7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50</a:t>
            </a:r>
            <a:r>
              <a:rPr sz="1400" spc="-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BDT/sapling,</a:t>
            </a:r>
            <a:r>
              <a:rPr sz="1400" spc="-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totaling</a:t>
            </a:r>
            <a:r>
              <a:rPr sz="1400" spc="-4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40,000.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545"/>
              </a:spcBef>
              <a:buSzPct val="77777"/>
              <a:buAutoNum type="arabicPeriod"/>
              <a:tabLst>
                <a:tab pos="355600" algn="l"/>
              </a:tabLst>
            </a:pPr>
            <a:r>
              <a:rPr sz="1800" b="1" dirty="0">
                <a:latin typeface="Trebuchet MS"/>
                <a:cs typeface="Trebuchet MS"/>
              </a:rPr>
              <a:t>Monitoring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and</a:t>
            </a:r>
            <a:r>
              <a:rPr sz="1800" b="1" spc="-5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Reporting</a:t>
            </a:r>
            <a:r>
              <a:rPr sz="1800" b="1" spc="-3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-</a:t>
            </a:r>
            <a:r>
              <a:rPr sz="1800" b="1" spc="-4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Estimated</a:t>
            </a:r>
            <a:r>
              <a:rPr sz="1800" b="1" spc="-5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Cost:</a:t>
            </a:r>
            <a:r>
              <a:rPr sz="1800" b="1" spc="-4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50,000</a:t>
            </a:r>
            <a:r>
              <a:rPr sz="1800" b="1" spc="-60" dirty="0">
                <a:latin typeface="Trebuchet MS"/>
                <a:cs typeface="Trebuchet MS"/>
              </a:rPr>
              <a:t> </a:t>
            </a:r>
            <a:r>
              <a:rPr sz="1800" b="1" spc="-25" dirty="0">
                <a:latin typeface="Trebuchet MS"/>
                <a:cs typeface="Trebuchet MS"/>
              </a:rPr>
              <a:t>BDT</a:t>
            </a:r>
            <a:endParaRPr sz="1800">
              <a:latin typeface="Trebuchet MS"/>
              <a:cs typeface="Trebuchet MS"/>
            </a:endParaRPr>
          </a:p>
          <a:p>
            <a:pPr marL="755650" lvl="1" indent="-285750">
              <a:lnSpc>
                <a:spcPct val="100000"/>
              </a:lnSpc>
              <a:spcBef>
                <a:spcPts val="645"/>
              </a:spcBef>
              <a:buSzPct val="78571"/>
              <a:buFont typeface="Wingdings 3"/>
              <a:buChar char=""/>
              <a:tabLst>
                <a:tab pos="755650" algn="l"/>
              </a:tabLst>
            </a:pPr>
            <a:r>
              <a:rPr sz="1400" dirty="0">
                <a:latin typeface="Trebuchet MS"/>
                <a:cs typeface="Trebuchet MS"/>
              </a:rPr>
              <a:t>Regular</a:t>
            </a:r>
            <a:r>
              <a:rPr sz="1400" spc="-4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site</a:t>
            </a:r>
            <a:r>
              <a:rPr sz="1400" spc="-4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visits</a:t>
            </a:r>
            <a:r>
              <a:rPr sz="1400" spc="-6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to</a:t>
            </a:r>
            <a:r>
              <a:rPr sz="1400" spc="-2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ensure</a:t>
            </a:r>
            <a:r>
              <a:rPr sz="1400" spc="-4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saplings</a:t>
            </a:r>
            <a:r>
              <a:rPr sz="1400" spc="-60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thrive.</a:t>
            </a:r>
            <a:endParaRPr sz="1400">
              <a:latin typeface="Trebuchet MS"/>
              <a:cs typeface="Trebuchet MS"/>
            </a:endParaRPr>
          </a:p>
          <a:p>
            <a:pPr marL="755650" lvl="1" indent="-285750">
              <a:lnSpc>
                <a:spcPct val="100000"/>
              </a:lnSpc>
              <a:spcBef>
                <a:spcPts val="650"/>
              </a:spcBef>
              <a:buSzPct val="78571"/>
              <a:buFont typeface="Wingdings 3"/>
              <a:buChar char=""/>
              <a:tabLst>
                <a:tab pos="755650" algn="l"/>
              </a:tabLst>
            </a:pPr>
            <a:r>
              <a:rPr sz="1400" dirty="0">
                <a:latin typeface="Trebuchet MS"/>
                <a:cs typeface="Trebuchet MS"/>
              </a:rPr>
              <a:t>Reporting</a:t>
            </a:r>
            <a:r>
              <a:rPr sz="1400" spc="-8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to</a:t>
            </a:r>
            <a:r>
              <a:rPr sz="1400" spc="-5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stakeholders</a:t>
            </a:r>
            <a:r>
              <a:rPr sz="1400" spc="-2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(NRB</a:t>
            </a:r>
            <a:r>
              <a:rPr sz="1400" spc="-90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GROUP).</a:t>
            </a:r>
            <a:endParaRPr sz="1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545"/>
              </a:spcBef>
              <a:buSzPct val="77777"/>
              <a:buAutoNum type="arabicPeriod"/>
              <a:tabLst>
                <a:tab pos="355600" algn="l"/>
              </a:tabLst>
            </a:pPr>
            <a:r>
              <a:rPr sz="1800" b="1" dirty="0">
                <a:latin typeface="Trebuchet MS"/>
                <a:cs typeface="Trebuchet MS"/>
              </a:rPr>
              <a:t>Contingency</a:t>
            </a:r>
            <a:r>
              <a:rPr sz="1800" b="1" spc="-50" dirty="0">
                <a:latin typeface="Trebuchet MS"/>
                <a:cs typeface="Trebuchet MS"/>
              </a:rPr>
              <a:t> </a:t>
            </a:r>
            <a:r>
              <a:rPr sz="1800" b="1" spc="-10" dirty="0">
                <a:latin typeface="Trebuchet MS"/>
                <a:cs typeface="Trebuchet MS"/>
              </a:rPr>
              <a:t>Fund</a:t>
            </a:r>
            <a:r>
              <a:rPr sz="1800" b="1" spc="-5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-</a:t>
            </a:r>
            <a:r>
              <a:rPr sz="1800" b="1" spc="-4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Estimated</a:t>
            </a:r>
            <a:r>
              <a:rPr sz="1800" b="1" spc="-5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Cost:</a:t>
            </a:r>
            <a:r>
              <a:rPr sz="1800" b="1" spc="-4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50,000</a:t>
            </a:r>
            <a:r>
              <a:rPr sz="1800" b="1" spc="-65" dirty="0">
                <a:latin typeface="Trebuchet MS"/>
                <a:cs typeface="Trebuchet MS"/>
              </a:rPr>
              <a:t> </a:t>
            </a:r>
            <a:r>
              <a:rPr sz="1800" b="1" spc="-25" dirty="0">
                <a:latin typeface="Trebuchet MS"/>
                <a:cs typeface="Trebuchet MS"/>
              </a:rPr>
              <a:t>BDT</a:t>
            </a:r>
            <a:endParaRPr sz="1800">
              <a:latin typeface="Trebuchet MS"/>
              <a:cs typeface="Trebuchet MS"/>
            </a:endParaRPr>
          </a:p>
          <a:p>
            <a:pPr marL="755650" lvl="1" indent="-285750">
              <a:lnSpc>
                <a:spcPct val="100000"/>
              </a:lnSpc>
              <a:spcBef>
                <a:spcPts val="645"/>
              </a:spcBef>
              <a:buSzPct val="78571"/>
              <a:buFont typeface="Wingdings 3"/>
              <a:buChar char=""/>
              <a:tabLst>
                <a:tab pos="755650" algn="l"/>
              </a:tabLst>
            </a:pPr>
            <a:r>
              <a:rPr sz="1400" spc="-70" dirty="0">
                <a:latin typeface="Trebuchet MS"/>
                <a:cs typeface="Trebuchet MS"/>
              </a:rPr>
              <a:t>To</a:t>
            </a:r>
            <a:r>
              <a:rPr sz="1400" spc="-6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address</a:t>
            </a:r>
            <a:r>
              <a:rPr sz="1400" spc="-8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unforeseen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expenses</a:t>
            </a:r>
            <a:r>
              <a:rPr sz="1400" spc="-60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like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pest</a:t>
            </a:r>
            <a:r>
              <a:rPr sz="1400" spc="-4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control/extreme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weather/local</a:t>
            </a:r>
            <a:r>
              <a:rPr sz="1400" spc="15" dirty="0">
                <a:latin typeface="Trebuchet MS"/>
                <a:cs typeface="Trebuchet MS"/>
              </a:rPr>
              <a:t> </a:t>
            </a:r>
            <a:r>
              <a:rPr sz="1400" dirty="0">
                <a:latin typeface="Trebuchet MS"/>
                <a:cs typeface="Trebuchet MS"/>
              </a:rPr>
              <a:t>people</a:t>
            </a:r>
            <a:r>
              <a:rPr sz="1400" spc="-35" dirty="0">
                <a:latin typeface="Trebuchet MS"/>
                <a:cs typeface="Trebuchet MS"/>
              </a:rPr>
              <a:t> </a:t>
            </a:r>
            <a:r>
              <a:rPr sz="1400" spc="-10" dirty="0">
                <a:latin typeface="Trebuchet MS"/>
                <a:cs typeface="Trebuchet MS"/>
              </a:rPr>
              <a:t>manage.</a:t>
            </a:r>
            <a:endParaRPr sz="1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1400">
              <a:latin typeface="Trebuchet MS"/>
              <a:cs typeface="Trebuchet MS"/>
            </a:endParaRPr>
          </a:p>
          <a:p>
            <a:pPr marL="104775">
              <a:lnSpc>
                <a:spcPct val="100000"/>
              </a:lnSpc>
            </a:pPr>
            <a:r>
              <a:rPr sz="1800" b="1" spc="-30" dirty="0">
                <a:latin typeface="Trebuchet MS"/>
                <a:cs typeface="Trebuchet MS"/>
              </a:rPr>
              <a:t>Total</a:t>
            </a:r>
            <a:r>
              <a:rPr sz="1800" b="1" spc="-6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Budget:</a:t>
            </a:r>
            <a:r>
              <a:rPr sz="1800" b="1" spc="-6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BDT</a:t>
            </a:r>
            <a:r>
              <a:rPr sz="1800" spc="-11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570,000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b="1" dirty="0">
                <a:latin typeface="Trebuchet MS"/>
                <a:cs typeface="Trebuchet MS"/>
              </a:rPr>
              <a:t>PROJECT</a:t>
            </a:r>
            <a:r>
              <a:rPr b="1" spc="-110" dirty="0">
                <a:latin typeface="Trebuchet MS"/>
                <a:cs typeface="Trebuchet MS"/>
              </a:rPr>
              <a:t> </a:t>
            </a:r>
            <a:r>
              <a:rPr b="1" dirty="0">
                <a:latin typeface="Trebuchet MS"/>
                <a:cs typeface="Trebuchet MS"/>
              </a:rPr>
              <a:t>1: GREEN</a:t>
            </a:r>
            <a:r>
              <a:rPr b="1" spc="-20" dirty="0">
                <a:latin typeface="Trebuchet MS"/>
                <a:cs typeface="Trebuchet MS"/>
              </a:rPr>
              <a:t> </a:t>
            </a:r>
            <a:r>
              <a:rPr b="1" dirty="0">
                <a:latin typeface="Trebuchet MS"/>
                <a:cs typeface="Trebuchet MS"/>
              </a:rPr>
              <a:t>CITY</a:t>
            </a:r>
            <a:r>
              <a:rPr b="1" spc="-114" dirty="0">
                <a:latin typeface="Trebuchet MS"/>
                <a:cs typeface="Trebuchet MS"/>
              </a:rPr>
              <a:t> </a:t>
            </a:r>
            <a:r>
              <a:rPr b="1" dirty="0">
                <a:latin typeface="Trebuchet MS"/>
                <a:cs typeface="Trebuchet MS"/>
              </a:rPr>
              <a:t>CLEAN</a:t>
            </a:r>
            <a:r>
              <a:rPr b="1" spc="-20" dirty="0">
                <a:latin typeface="Trebuchet MS"/>
                <a:cs typeface="Trebuchet MS"/>
              </a:rPr>
              <a:t> CITY</a:t>
            </a:r>
          </a:p>
          <a:p>
            <a:pPr marL="469900">
              <a:lnSpc>
                <a:spcPct val="100000"/>
              </a:lnSpc>
              <a:spcBef>
                <a:spcPts val="20"/>
              </a:spcBef>
            </a:pPr>
            <a:r>
              <a:rPr b="1" i="1" dirty="0">
                <a:solidFill>
                  <a:srgbClr val="A6A6A6"/>
                </a:solidFill>
                <a:latin typeface="Trebuchet MS"/>
                <a:cs typeface="Trebuchet MS"/>
              </a:rPr>
              <a:t>-</a:t>
            </a:r>
            <a:r>
              <a:rPr b="1" i="1" spc="-45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b="1" i="1" dirty="0">
                <a:solidFill>
                  <a:srgbClr val="A6A6A6"/>
                </a:solidFill>
                <a:latin typeface="Trebuchet MS"/>
                <a:cs typeface="Trebuchet MS"/>
              </a:rPr>
              <a:t>Budget</a:t>
            </a:r>
            <a:r>
              <a:rPr b="1" i="1" spc="-25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b="1" i="1" dirty="0">
                <a:solidFill>
                  <a:srgbClr val="A6A6A6"/>
                </a:solidFill>
                <a:latin typeface="Trebuchet MS"/>
                <a:cs typeface="Trebuchet MS"/>
              </a:rPr>
              <a:t>Details (Phase1</a:t>
            </a:r>
            <a:r>
              <a:rPr b="1" i="1" spc="-70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b="1" i="1" dirty="0">
                <a:solidFill>
                  <a:srgbClr val="A6A6A6"/>
                </a:solidFill>
                <a:latin typeface="Trebuchet MS"/>
                <a:cs typeface="Trebuchet MS"/>
              </a:rPr>
              <a:t>and</a:t>
            </a:r>
            <a:r>
              <a:rPr b="1" i="1" spc="-80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b="1" i="1" spc="-25" dirty="0">
                <a:solidFill>
                  <a:srgbClr val="A6A6A6"/>
                </a:solidFill>
                <a:latin typeface="Trebuchet MS"/>
                <a:cs typeface="Trebuchet MS"/>
              </a:rPr>
              <a:t>2)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/>
              <a:t>PROJECT</a:t>
            </a:r>
            <a:r>
              <a:rPr spc="-50" dirty="0"/>
              <a:t> </a:t>
            </a:r>
            <a:r>
              <a:rPr dirty="0"/>
              <a:t>2:</a:t>
            </a:r>
            <a:r>
              <a:rPr spc="-80" dirty="0"/>
              <a:t> </a:t>
            </a:r>
            <a:r>
              <a:rPr i="1" dirty="0">
                <a:latin typeface="Trebuchet MS"/>
                <a:cs typeface="Trebuchet MS"/>
              </a:rPr>
              <a:t>Skill</a:t>
            </a:r>
            <a:r>
              <a:rPr i="1" spc="-45" dirty="0">
                <a:latin typeface="Trebuchet MS"/>
                <a:cs typeface="Trebuchet MS"/>
              </a:rPr>
              <a:t> </a:t>
            </a:r>
            <a:r>
              <a:rPr i="1" spc="-10" dirty="0">
                <a:latin typeface="Trebuchet MS"/>
                <a:cs typeface="Trebuchet MS"/>
              </a:rPr>
              <a:t>Development</a:t>
            </a:r>
          </a:p>
          <a:p>
            <a:pPr marL="469900">
              <a:lnSpc>
                <a:spcPct val="100000"/>
              </a:lnSpc>
              <a:spcBef>
                <a:spcPts val="20"/>
              </a:spcBef>
            </a:pPr>
            <a:r>
              <a:rPr b="1" i="1" dirty="0">
                <a:solidFill>
                  <a:srgbClr val="A6A6A6"/>
                </a:solidFill>
                <a:latin typeface="Trebuchet MS"/>
                <a:cs typeface="Trebuchet MS"/>
              </a:rPr>
              <a:t>-</a:t>
            </a:r>
            <a:r>
              <a:rPr b="1" i="1" spc="-40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b="1" i="1" dirty="0">
                <a:solidFill>
                  <a:srgbClr val="A6A6A6"/>
                </a:solidFill>
                <a:latin typeface="Trebuchet MS"/>
                <a:cs typeface="Trebuchet MS"/>
              </a:rPr>
              <a:t>Budget</a:t>
            </a:r>
            <a:r>
              <a:rPr b="1" i="1" spc="-15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b="1" i="1" dirty="0">
                <a:solidFill>
                  <a:srgbClr val="A6A6A6"/>
                </a:solidFill>
                <a:latin typeface="Trebuchet MS"/>
                <a:cs typeface="Trebuchet MS"/>
              </a:rPr>
              <a:t>Details</a:t>
            </a:r>
            <a:r>
              <a:rPr b="1" i="1" spc="5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b="1" i="1" dirty="0">
                <a:solidFill>
                  <a:srgbClr val="A6A6A6"/>
                </a:solidFill>
                <a:latin typeface="Trebuchet MS"/>
                <a:cs typeface="Trebuchet MS"/>
              </a:rPr>
              <a:t>(Phase</a:t>
            </a:r>
            <a:r>
              <a:rPr b="1" i="1" spc="-55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b="1" i="1" dirty="0">
                <a:solidFill>
                  <a:srgbClr val="A6A6A6"/>
                </a:solidFill>
                <a:latin typeface="Trebuchet MS"/>
                <a:cs typeface="Trebuchet MS"/>
              </a:rPr>
              <a:t>1</a:t>
            </a:r>
            <a:r>
              <a:rPr b="1" i="1" spc="-60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b="1" i="1" dirty="0">
                <a:solidFill>
                  <a:srgbClr val="A6A6A6"/>
                </a:solidFill>
                <a:latin typeface="Trebuchet MS"/>
                <a:cs typeface="Trebuchet MS"/>
              </a:rPr>
              <a:t>and</a:t>
            </a:r>
            <a:r>
              <a:rPr b="1" i="1" spc="-75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b="1" i="1" spc="-25" dirty="0">
                <a:solidFill>
                  <a:srgbClr val="A6A6A6"/>
                </a:solidFill>
                <a:latin typeface="Trebuchet MS"/>
                <a:cs typeface="Trebuchet MS"/>
              </a:rPr>
              <a:t>2)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05740" indent="-193040">
              <a:lnSpc>
                <a:spcPct val="100000"/>
              </a:lnSpc>
              <a:spcBef>
                <a:spcPts val="125"/>
              </a:spcBef>
              <a:buSzPct val="93548"/>
              <a:buAutoNum type="arabicPeriod"/>
              <a:tabLst>
                <a:tab pos="205740" algn="l"/>
              </a:tabLst>
            </a:pPr>
            <a:r>
              <a:rPr dirty="0"/>
              <a:t>Infrastructure</a:t>
            </a:r>
            <a:r>
              <a:rPr spc="250" dirty="0"/>
              <a:t> </a:t>
            </a:r>
            <a:r>
              <a:rPr spc="-10" dirty="0"/>
              <a:t>Setup:</a:t>
            </a:r>
          </a:p>
          <a:p>
            <a:pPr marL="753745" lvl="1" indent="-283845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753745" algn="l"/>
              </a:tabLst>
            </a:pPr>
            <a:r>
              <a:rPr sz="1550" dirty="0">
                <a:latin typeface="Trebuchet MS"/>
                <a:cs typeface="Trebuchet MS"/>
              </a:rPr>
              <a:t>Facility</a:t>
            </a:r>
            <a:r>
              <a:rPr sz="1550" spc="8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rental</a:t>
            </a:r>
            <a:r>
              <a:rPr sz="1550" spc="9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or</a:t>
            </a:r>
            <a:r>
              <a:rPr sz="1550" spc="10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lease</a:t>
            </a:r>
            <a:r>
              <a:rPr sz="1550" spc="16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(per</a:t>
            </a:r>
            <a:r>
              <a:rPr sz="1550" spc="10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year):</a:t>
            </a:r>
            <a:r>
              <a:rPr sz="1550" spc="14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1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300,000</a:t>
            </a:r>
            <a:endParaRPr sz="1550">
              <a:latin typeface="Trebuchet MS"/>
              <a:cs typeface="Trebuchet MS"/>
            </a:endParaRPr>
          </a:p>
          <a:p>
            <a:pPr marL="753745" lvl="1" indent="-283845">
              <a:lnSpc>
                <a:spcPct val="100000"/>
              </a:lnSpc>
              <a:spcBef>
                <a:spcPts val="90"/>
              </a:spcBef>
              <a:buAutoNum type="arabicPeriod"/>
              <a:tabLst>
                <a:tab pos="753745" algn="l"/>
              </a:tabLst>
            </a:pPr>
            <a:r>
              <a:rPr sz="1550" dirty="0">
                <a:latin typeface="Trebuchet MS"/>
                <a:cs typeface="Trebuchet MS"/>
              </a:rPr>
              <a:t>Renovation</a:t>
            </a:r>
            <a:r>
              <a:rPr sz="1550" spc="10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and</a:t>
            </a:r>
            <a:r>
              <a:rPr sz="1550" spc="18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furnishing</a:t>
            </a:r>
            <a:r>
              <a:rPr sz="1550" spc="19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(training</a:t>
            </a:r>
            <a:r>
              <a:rPr sz="1550" spc="10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rooms</a:t>
            </a:r>
            <a:r>
              <a:rPr sz="1550" spc="10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etc.):</a:t>
            </a:r>
            <a:r>
              <a:rPr sz="1550" spc="9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13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200,000</a:t>
            </a:r>
            <a:endParaRPr sz="1550">
              <a:latin typeface="Trebuchet MS"/>
              <a:cs typeface="Trebuchet MS"/>
            </a:endParaRPr>
          </a:p>
          <a:p>
            <a:pPr marL="205740" indent="-193040">
              <a:lnSpc>
                <a:spcPct val="100000"/>
              </a:lnSpc>
              <a:spcBef>
                <a:spcPts val="95"/>
              </a:spcBef>
              <a:buSzPct val="93548"/>
              <a:buAutoNum type="arabicPeriod"/>
              <a:tabLst>
                <a:tab pos="205740" algn="l"/>
              </a:tabLst>
            </a:pPr>
            <a:r>
              <a:rPr dirty="0"/>
              <a:t>Basic</a:t>
            </a:r>
            <a:r>
              <a:rPr spc="25" dirty="0"/>
              <a:t> </a:t>
            </a:r>
            <a:r>
              <a:rPr spc="-10" dirty="0"/>
              <a:t>Amenities:</a:t>
            </a:r>
          </a:p>
          <a:p>
            <a:pPr marL="753745" lvl="1" indent="-283845">
              <a:lnSpc>
                <a:spcPct val="100000"/>
              </a:lnSpc>
              <a:spcBef>
                <a:spcPts val="15"/>
              </a:spcBef>
              <a:buAutoNum type="arabicPeriod"/>
              <a:tabLst>
                <a:tab pos="753745" algn="l"/>
              </a:tabLst>
            </a:pPr>
            <a:r>
              <a:rPr sz="1550" dirty="0">
                <a:latin typeface="Trebuchet MS"/>
                <a:cs typeface="Trebuchet MS"/>
              </a:rPr>
              <a:t>Food</a:t>
            </a:r>
            <a:r>
              <a:rPr sz="1550" spc="14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and</a:t>
            </a:r>
            <a:r>
              <a:rPr sz="1550" spc="14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Utilities</a:t>
            </a:r>
            <a:r>
              <a:rPr sz="1550" spc="8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(electricity,</a:t>
            </a:r>
            <a:r>
              <a:rPr sz="1550" spc="14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water,</a:t>
            </a:r>
            <a:r>
              <a:rPr sz="1550" spc="6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etc.,</a:t>
            </a:r>
            <a:r>
              <a:rPr sz="1550" spc="6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for</a:t>
            </a:r>
            <a:r>
              <a:rPr sz="1550" spc="2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20</a:t>
            </a:r>
            <a:r>
              <a:rPr sz="1550" spc="3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people/year):</a:t>
            </a:r>
            <a:r>
              <a:rPr sz="1550" spc="6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10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100,000</a:t>
            </a:r>
            <a:endParaRPr sz="1550">
              <a:latin typeface="Trebuchet MS"/>
              <a:cs typeface="Trebuchet MS"/>
            </a:endParaRPr>
          </a:p>
          <a:p>
            <a:pPr marL="753745" lvl="1" indent="-283845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753745" algn="l"/>
              </a:tabLst>
            </a:pPr>
            <a:r>
              <a:rPr sz="1550" dirty="0">
                <a:latin typeface="Trebuchet MS"/>
                <a:cs typeface="Trebuchet MS"/>
              </a:rPr>
              <a:t>Medical</a:t>
            </a:r>
            <a:r>
              <a:rPr sz="1550" spc="4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care</a:t>
            </a:r>
            <a:r>
              <a:rPr sz="1550" spc="204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and</a:t>
            </a:r>
            <a:r>
              <a:rPr sz="1550" spc="18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counseling</a:t>
            </a:r>
            <a:r>
              <a:rPr sz="1550" spc="10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services:</a:t>
            </a:r>
            <a:r>
              <a:rPr sz="1550" spc="9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140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100,000</a:t>
            </a:r>
            <a:endParaRPr sz="1550">
              <a:latin typeface="Trebuchet MS"/>
              <a:cs typeface="Trebuchet MS"/>
            </a:endParaRPr>
          </a:p>
          <a:p>
            <a:pPr marL="205740" lvl="1" indent="-201295">
              <a:lnSpc>
                <a:spcPct val="100000"/>
              </a:lnSpc>
              <a:spcBef>
                <a:spcPts val="15"/>
              </a:spcBef>
              <a:buSzPct val="93548"/>
              <a:buAutoNum type="arabicPeriod"/>
              <a:tabLst>
                <a:tab pos="205740" algn="l"/>
              </a:tabLst>
            </a:pPr>
            <a:r>
              <a:rPr sz="1550" b="1" dirty="0">
                <a:latin typeface="Trebuchet MS"/>
                <a:cs typeface="Trebuchet MS"/>
              </a:rPr>
              <a:t>Vocational</a:t>
            </a:r>
            <a:r>
              <a:rPr sz="1550" b="1" spc="114" dirty="0">
                <a:latin typeface="Trebuchet MS"/>
                <a:cs typeface="Trebuchet MS"/>
              </a:rPr>
              <a:t> </a:t>
            </a:r>
            <a:r>
              <a:rPr sz="1550" b="1" spc="-10" dirty="0">
                <a:latin typeface="Trebuchet MS"/>
                <a:cs typeface="Trebuchet MS"/>
              </a:rPr>
              <a:t>Training:</a:t>
            </a:r>
            <a:endParaRPr sz="1550">
              <a:latin typeface="Trebuchet MS"/>
              <a:cs typeface="Trebuchet MS"/>
            </a:endParaRPr>
          </a:p>
          <a:p>
            <a:pPr marL="753745" lvl="2" indent="-283845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753745" algn="l"/>
              </a:tabLst>
            </a:pPr>
            <a:r>
              <a:rPr sz="1550" dirty="0">
                <a:latin typeface="Trebuchet MS"/>
                <a:cs typeface="Trebuchet MS"/>
              </a:rPr>
              <a:t>Trainers'</a:t>
            </a:r>
            <a:r>
              <a:rPr sz="1550" spc="11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fees</a:t>
            </a:r>
            <a:r>
              <a:rPr sz="1550" spc="9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and</a:t>
            </a:r>
            <a:r>
              <a:rPr sz="1550" spc="7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training</a:t>
            </a:r>
            <a:r>
              <a:rPr sz="1550" spc="8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materials:</a:t>
            </a:r>
            <a:r>
              <a:rPr sz="1550" spc="8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120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400,000</a:t>
            </a:r>
            <a:endParaRPr sz="1550">
              <a:latin typeface="Trebuchet MS"/>
              <a:cs typeface="Trebuchet MS"/>
            </a:endParaRPr>
          </a:p>
          <a:p>
            <a:pPr marL="753745" lvl="2" indent="-283845">
              <a:lnSpc>
                <a:spcPct val="100000"/>
              </a:lnSpc>
              <a:spcBef>
                <a:spcPts val="90"/>
              </a:spcBef>
              <a:buAutoNum type="arabicPeriod"/>
              <a:tabLst>
                <a:tab pos="753745" algn="l"/>
              </a:tabLst>
            </a:pPr>
            <a:r>
              <a:rPr sz="1550" dirty="0">
                <a:latin typeface="Trebuchet MS"/>
                <a:cs typeface="Trebuchet MS"/>
              </a:rPr>
              <a:t>Equipment</a:t>
            </a:r>
            <a:r>
              <a:rPr sz="1550" spc="14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for</a:t>
            </a:r>
            <a:r>
              <a:rPr sz="1550" spc="15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skill</a:t>
            </a:r>
            <a:r>
              <a:rPr sz="1550" spc="15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development</a:t>
            </a:r>
            <a:r>
              <a:rPr sz="1550" spc="14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(e.g.,</a:t>
            </a:r>
            <a:r>
              <a:rPr sz="1550" spc="20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sewing</a:t>
            </a:r>
            <a:r>
              <a:rPr sz="1550" spc="12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machines,</a:t>
            </a:r>
            <a:r>
              <a:rPr sz="1550" spc="10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carpentry</a:t>
            </a:r>
            <a:r>
              <a:rPr sz="1550" spc="13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tools):</a:t>
            </a:r>
            <a:r>
              <a:rPr sz="1550" spc="11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60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150,000</a:t>
            </a:r>
            <a:endParaRPr sz="1550">
              <a:latin typeface="Trebuchet MS"/>
              <a:cs typeface="Trebuchet MS"/>
            </a:endParaRPr>
          </a:p>
          <a:p>
            <a:pPr marL="205740" lvl="1" indent="-201295">
              <a:lnSpc>
                <a:spcPct val="100000"/>
              </a:lnSpc>
              <a:spcBef>
                <a:spcPts val="20"/>
              </a:spcBef>
              <a:buSzPct val="93548"/>
              <a:buAutoNum type="arabicPeriod"/>
              <a:tabLst>
                <a:tab pos="205740" algn="l"/>
              </a:tabLst>
            </a:pPr>
            <a:r>
              <a:rPr sz="1550" b="1" dirty="0">
                <a:latin typeface="Trebuchet MS"/>
                <a:cs typeface="Trebuchet MS"/>
              </a:rPr>
              <a:t>Business</a:t>
            </a:r>
            <a:r>
              <a:rPr sz="1550" b="1" spc="190" dirty="0">
                <a:latin typeface="Trebuchet MS"/>
                <a:cs typeface="Trebuchet MS"/>
              </a:rPr>
              <a:t> </a:t>
            </a:r>
            <a:r>
              <a:rPr sz="1550" b="1" dirty="0">
                <a:latin typeface="Trebuchet MS"/>
                <a:cs typeface="Trebuchet MS"/>
              </a:rPr>
              <a:t>Support</a:t>
            </a:r>
            <a:r>
              <a:rPr sz="1550" b="1" spc="165" dirty="0">
                <a:latin typeface="Trebuchet MS"/>
                <a:cs typeface="Trebuchet MS"/>
              </a:rPr>
              <a:t> </a:t>
            </a:r>
            <a:r>
              <a:rPr sz="1550" b="1" spc="-20" dirty="0">
                <a:latin typeface="Trebuchet MS"/>
                <a:cs typeface="Trebuchet MS"/>
              </a:rPr>
              <a:t>Fund:</a:t>
            </a:r>
            <a:endParaRPr sz="1550">
              <a:latin typeface="Trebuchet MS"/>
              <a:cs typeface="Trebuchet MS"/>
            </a:endParaRPr>
          </a:p>
          <a:p>
            <a:pPr marL="753745" lvl="2" indent="-283845">
              <a:lnSpc>
                <a:spcPct val="100000"/>
              </a:lnSpc>
              <a:spcBef>
                <a:spcPts val="90"/>
              </a:spcBef>
              <a:buAutoNum type="arabicPeriod"/>
              <a:tabLst>
                <a:tab pos="753745" algn="l"/>
              </a:tabLst>
            </a:pPr>
            <a:r>
              <a:rPr sz="1550" dirty="0">
                <a:latin typeface="Trebuchet MS"/>
                <a:cs typeface="Trebuchet MS"/>
              </a:rPr>
              <a:t>Seed</a:t>
            </a:r>
            <a:r>
              <a:rPr sz="1550" spc="9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funding</a:t>
            </a:r>
            <a:r>
              <a:rPr sz="1550" spc="10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for</a:t>
            </a:r>
            <a:r>
              <a:rPr sz="1550" spc="14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small</a:t>
            </a:r>
            <a:r>
              <a:rPr sz="1550" spc="14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businesses</a:t>
            </a:r>
            <a:r>
              <a:rPr sz="1550" spc="11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(20</a:t>
            </a:r>
            <a:r>
              <a:rPr sz="1550" spc="6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individuals,</a:t>
            </a:r>
            <a:r>
              <a:rPr sz="1550" spc="9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5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10,000</a:t>
            </a:r>
            <a:r>
              <a:rPr sz="1550" spc="15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each):</a:t>
            </a:r>
            <a:r>
              <a:rPr sz="1550" spc="18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50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200,000</a:t>
            </a:r>
            <a:endParaRPr sz="1550">
              <a:latin typeface="Trebuchet MS"/>
              <a:cs typeface="Trebuchet MS"/>
            </a:endParaRPr>
          </a:p>
          <a:p>
            <a:pPr marL="753745" lvl="2" indent="-283845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753745" algn="l"/>
              </a:tabLst>
            </a:pPr>
            <a:r>
              <a:rPr sz="1550" dirty="0">
                <a:latin typeface="Trebuchet MS"/>
                <a:cs typeface="Trebuchet MS"/>
              </a:rPr>
              <a:t>Follow-up</a:t>
            </a:r>
            <a:r>
              <a:rPr sz="1550" spc="12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support</a:t>
            </a:r>
            <a:r>
              <a:rPr sz="1550" spc="16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and</a:t>
            </a:r>
            <a:r>
              <a:rPr sz="1550" spc="12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mentorship:</a:t>
            </a:r>
            <a:r>
              <a:rPr sz="1550" spc="12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17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50,000</a:t>
            </a:r>
            <a:endParaRPr sz="1550">
              <a:latin typeface="Trebuchet MS"/>
              <a:cs typeface="Trebuchet MS"/>
            </a:endParaRPr>
          </a:p>
          <a:p>
            <a:pPr marL="205740" lvl="1" indent="-201930">
              <a:lnSpc>
                <a:spcPct val="100000"/>
              </a:lnSpc>
              <a:spcBef>
                <a:spcPts val="95"/>
              </a:spcBef>
              <a:buSzPct val="93548"/>
              <a:buAutoNum type="arabicPeriod"/>
              <a:tabLst>
                <a:tab pos="205740" algn="l"/>
              </a:tabLst>
            </a:pPr>
            <a:r>
              <a:rPr sz="1550" b="1" dirty="0">
                <a:latin typeface="Trebuchet MS"/>
                <a:cs typeface="Trebuchet MS"/>
              </a:rPr>
              <a:t>Operational</a:t>
            </a:r>
            <a:r>
              <a:rPr sz="1550" b="1" spc="135" dirty="0">
                <a:latin typeface="Trebuchet MS"/>
                <a:cs typeface="Trebuchet MS"/>
              </a:rPr>
              <a:t> </a:t>
            </a:r>
            <a:r>
              <a:rPr sz="1550" b="1" spc="-10" dirty="0">
                <a:latin typeface="Trebuchet MS"/>
                <a:cs typeface="Trebuchet MS"/>
              </a:rPr>
              <a:t>Costs:</a:t>
            </a:r>
            <a:endParaRPr sz="1550">
              <a:latin typeface="Trebuchet MS"/>
              <a:cs typeface="Trebuchet MS"/>
            </a:endParaRPr>
          </a:p>
          <a:p>
            <a:pPr marL="753110" lvl="2" indent="-283210">
              <a:lnSpc>
                <a:spcPct val="100000"/>
              </a:lnSpc>
              <a:spcBef>
                <a:spcPts val="90"/>
              </a:spcBef>
              <a:buAutoNum type="arabicPeriod"/>
              <a:tabLst>
                <a:tab pos="753110" algn="l"/>
              </a:tabLst>
            </a:pPr>
            <a:r>
              <a:rPr sz="1550" dirty="0">
                <a:latin typeface="Trebuchet MS"/>
                <a:cs typeface="Trebuchet MS"/>
              </a:rPr>
              <a:t>Salaries</a:t>
            </a:r>
            <a:r>
              <a:rPr sz="1550" spc="11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for</a:t>
            </a:r>
            <a:r>
              <a:rPr sz="1550" spc="13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staff</a:t>
            </a:r>
            <a:r>
              <a:rPr sz="1550" spc="8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(coordinator,</a:t>
            </a:r>
            <a:r>
              <a:rPr sz="1550" spc="8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trainers,</a:t>
            </a:r>
            <a:r>
              <a:rPr sz="1550" spc="9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caregivers):</a:t>
            </a:r>
            <a:r>
              <a:rPr sz="1550" spc="17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4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400,000</a:t>
            </a:r>
            <a:endParaRPr sz="1550">
              <a:latin typeface="Trebuchet MS"/>
              <a:cs typeface="Trebuchet MS"/>
            </a:endParaRPr>
          </a:p>
          <a:p>
            <a:pPr marL="753745" lvl="2" indent="-283845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753745" algn="l"/>
              </a:tabLst>
            </a:pPr>
            <a:r>
              <a:rPr sz="1550" dirty="0">
                <a:latin typeface="Trebuchet MS"/>
                <a:cs typeface="Trebuchet MS"/>
              </a:rPr>
              <a:t>Communication</a:t>
            </a:r>
            <a:r>
              <a:rPr sz="1550" spc="14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and</a:t>
            </a:r>
            <a:r>
              <a:rPr sz="1550" spc="12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outreach:</a:t>
            </a:r>
            <a:r>
              <a:rPr sz="1550" spc="21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80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50,000</a:t>
            </a:r>
            <a:endParaRPr sz="1550">
              <a:latin typeface="Trebuchet MS"/>
              <a:cs typeface="Trebuchet MS"/>
            </a:endParaRPr>
          </a:p>
          <a:p>
            <a:pPr marL="205740" lvl="1" indent="-201295">
              <a:lnSpc>
                <a:spcPct val="100000"/>
              </a:lnSpc>
              <a:spcBef>
                <a:spcPts val="90"/>
              </a:spcBef>
              <a:buSzPct val="93548"/>
              <a:buAutoNum type="arabicPeriod"/>
              <a:tabLst>
                <a:tab pos="205740" algn="l"/>
              </a:tabLst>
            </a:pPr>
            <a:r>
              <a:rPr sz="1550" b="1" dirty="0">
                <a:latin typeface="Trebuchet MS"/>
                <a:cs typeface="Trebuchet MS"/>
              </a:rPr>
              <a:t>Contingency</a:t>
            </a:r>
            <a:r>
              <a:rPr sz="1550" b="1" spc="195" dirty="0">
                <a:latin typeface="Trebuchet MS"/>
                <a:cs typeface="Trebuchet MS"/>
              </a:rPr>
              <a:t> </a:t>
            </a:r>
            <a:r>
              <a:rPr sz="1550" b="1" dirty="0">
                <a:latin typeface="Trebuchet MS"/>
                <a:cs typeface="Trebuchet MS"/>
              </a:rPr>
              <a:t>and</a:t>
            </a:r>
            <a:r>
              <a:rPr sz="1550" b="1" spc="204" dirty="0">
                <a:latin typeface="Trebuchet MS"/>
                <a:cs typeface="Trebuchet MS"/>
              </a:rPr>
              <a:t> </a:t>
            </a:r>
            <a:r>
              <a:rPr sz="1550" b="1" spc="-10" dirty="0">
                <a:latin typeface="Trebuchet MS"/>
                <a:cs typeface="Trebuchet MS"/>
              </a:rPr>
              <a:t>Miscellaneous:</a:t>
            </a:r>
            <a:endParaRPr sz="1550">
              <a:latin typeface="Trebuchet MS"/>
              <a:cs typeface="Trebuchet MS"/>
            </a:endParaRPr>
          </a:p>
          <a:p>
            <a:pPr marL="753745" lvl="2" indent="-283845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753745" algn="l"/>
              </a:tabLst>
            </a:pPr>
            <a:r>
              <a:rPr sz="1550" dirty="0">
                <a:latin typeface="Trebuchet MS"/>
                <a:cs typeface="Trebuchet MS"/>
              </a:rPr>
              <a:t>Unforeseen</a:t>
            </a:r>
            <a:r>
              <a:rPr sz="1550" spc="16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expenses:</a:t>
            </a:r>
            <a:r>
              <a:rPr sz="1550" spc="14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100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50,000</a:t>
            </a:r>
            <a:endParaRPr sz="15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5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Total</a:t>
            </a:r>
            <a:r>
              <a:rPr spc="45" dirty="0"/>
              <a:t> </a:t>
            </a:r>
            <a:r>
              <a:rPr dirty="0"/>
              <a:t>Budget:</a:t>
            </a:r>
            <a:r>
              <a:rPr spc="60" dirty="0"/>
              <a:t> </a:t>
            </a:r>
            <a:r>
              <a:rPr b="0" dirty="0">
                <a:latin typeface="Trebuchet MS"/>
                <a:cs typeface="Trebuchet MS"/>
              </a:rPr>
              <a:t>BDT</a:t>
            </a:r>
            <a:r>
              <a:rPr b="0" spc="50" dirty="0">
                <a:latin typeface="Trebuchet MS"/>
                <a:cs typeface="Trebuchet MS"/>
              </a:rPr>
              <a:t> </a:t>
            </a:r>
            <a:r>
              <a:rPr b="0" spc="-10" dirty="0">
                <a:latin typeface="Trebuchet MS"/>
                <a:cs typeface="Trebuchet MS"/>
              </a:rPr>
              <a:t>2,000,000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/>
              <a:t>PROJECT</a:t>
            </a:r>
            <a:r>
              <a:rPr spc="-40" dirty="0"/>
              <a:t> </a:t>
            </a:r>
            <a:r>
              <a:rPr dirty="0"/>
              <a:t>3:</a:t>
            </a:r>
            <a:r>
              <a:rPr spc="-65" dirty="0"/>
              <a:t> </a:t>
            </a:r>
            <a:r>
              <a:rPr spc="-10" dirty="0"/>
              <a:t>Networking</a:t>
            </a:r>
          </a:p>
          <a:p>
            <a:pPr marL="469900">
              <a:lnSpc>
                <a:spcPct val="100000"/>
              </a:lnSpc>
              <a:spcBef>
                <a:spcPts val="20"/>
              </a:spcBef>
            </a:pPr>
            <a:r>
              <a:rPr b="1" i="1" dirty="0">
                <a:solidFill>
                  <a:srgbClr val="A6A6A6"/>
                </a:solidFill>
                <a:latin typeface="Trebuchet MS"/>
                <a:cs typeface="Trebuchet MS"/>
              </a:rPr>
              <a:t>-</a:t>
            </a:r>
            <a:r>
              <a:rPr b="1" i="1" spc="-40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b="1" i="1" dirty="0">
                <a:solidFill>
                  <a:srgbClr val="A6A6A6"/>
                </a:solidFill>
                <a:latin typeface="Trebuchet MS"/>
                <a:cs typeface="Trebuchet MS"/>
              </a:rPr>
              <a:t>Budget</a:t>
            </a:r>
            <a:r>
              <a:rPr b="1" i="1" spc="-15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b="1" i="1" dirty="0">
                <a:solidFill>
                  <a:srgbClr val="A6A6A6"/>
                </a:solidFill>
                <a:latin typeface="Trebuchet MS"/>
                <a:cs typeface="Trebuchet MS"/>
              </a:rPr>
              <a:t>Details</a:t>
            </a:r>
            <a:r>
              <a:rPr b="1" i="1" spc="5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b="1" i="1" dirty="0">
                <a:solidFill>
                  <a:srgbClr val="A6A6A6"/>
                </a:solidFill>
                <a:latin typeface="Trebuchet MS"/>
                <a:cs typeface="Trebuchet MS"/>
              </a:rPr>
              <a:t>(Phase</a:t>
            </a:r>
            <a:r>
              <a:rPr b="1" i="1" spc="-55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b="1" i="1" dirty="0">
                <a:solidFill>
                  <a:srgbClr val="A6A6A6"/>
                </a:solidFill>
                <a:latin typeface="Trebuchet MS"/>
                <a:cs typeface="Trebuchet MS"/>
              </a:rPr>
              <a:t>1</a:t>
            </a:r>
            <a:r>
              <a:rPr b="1" i="1" spc="-60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b="1" i="1" dirty="0">
                <a:solidFill>
                  <a:srgbClr val="A6A6A6"/>
                </a:solidFill>
                <a:latin typeface="Trebuchet MS"/>
                <a:cs typeface="Trebuchet MS"/>
              </a:rPr>
              <a:t>and</a:t>
            </a:r>
            <a:r>
              <a:rPr b="1" i="1" spc="-75" dirty="0">
                <a:solidFill>
                  <a:srgbClr val="A6A6A6"/>
                </a:solidFill>
                <a:latin typeface="Trebuchet MS"/>
                <a:cs typeface="Trebuchet MS"/>
              </a:rPr>
              <a:t> </a:t>
            </a:r>
            <a:r>
              <a:rPr b="1" i="1" spc="-25" dirty="0">
                <a:solidFill>
                  <a:srgbClr val="A6A6A6"/>
                </a:solidFill>
                <a:latin typeface="Trebuchet MS"/>
                <a:cs typeface="Trebuchet MS"/>
              </a:rPr>
              <a:t>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1535" y="1459547"/>
            <a:ext cx="6508115" cy="441515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05740" indent="-193040">
              <a:lnSpc>
                <a:spcPct val="100000"/>
              </a:lnSpc>
              <a:spcBef>
                <a:spcPts val="125"/>
              </a:spcBef>
              <a:buSzPct val="93548"/>
              <a:buAutoNum type="arabicPeriod"/>
              <a:tabLst>
                <a:tab pos="205740" algn="l"/>
              </a:tabLst>
            </a:pPr>
            <a:r>
              <a:rPr sz="1550" b="1" dirty="0">
                <a:latin typeface="Trebuchet MS"/>
                <a:cs typeface="Trebuchet MS"/>
              </a:rPr>
              <a:t>Platform</a:t>
            </a:r>
            <a:r>
              <a:rPr sz="1550" b="1" spc="180" dirty="0">
                <a:latin typeface="Trebuchet MS"/>
                <a:cs typeface="Trebuchet MS"/>
              </a:rPr>
              <a:t> </a:t>
            </a:r>
            <a:r>
              <a:rPr sz="1550" b="1" spc="-10" dirty="0">
                <a:latin typeface="Trebuchet MS"/>
                <a:cs typeface="Trebuchet MS"/>
              </a:rPr>
              <a:t>Development:</a:t>
            </a:r>
            <a:endParaRPr sz="1550">
              <a:latin typeface="Trebuchet MS"/>
              <a:cs typeface="Trebuchet MS"/>
            </a:endParaRPr>
          </a:p>
          <a:p>
            <a:pPr marL="754380" lvl="1" indent="-284480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754380" algn="l"/>
              </a:tabLst>
            </a:pPr>
            <a:r>
              <a:rPr sz="1550" dirty="0">
                <a:latin typeface="Trebuchet MS"/>
                <a:cs typeface="Trebuchet MS"/>
              </a:rPr>
              <a:t>Hosting,</a:t>
            </a:r>
            <a:r>
              <a:rPr sz="1550" spc="18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maintenance,</a:t>
            </a:r>
            <a:r>
              <a:rPr sz="1550" spc="9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and</a:t>
            </a:r>
            <a:r>
              <a:rPr sz="1550" spc="18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updates</a:t>
            </a:r>
            <a:r>
              <a:rPr sz="1550" spc="11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(first</a:t>
            </a:r>
            <a:r>
              <a:rPr sz="1550" spc="13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year):</a:t>
            </a:r>
            <a:r>
              <a:rPr sz="1550" spc="9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14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100,000</a:t>
            </a:r>
            <a:endParaRPr sz="1550">
              <a:latin typeface="Trebuchet MS"/>
              <a:cs typeface="Trebuchet MS"/>
            </a:endParaRPr>
          </a:p>
          <a:p>
            <a:pPr marL="205740" lvl="1" indent="-201295">
              <a:lnSpc>
                <a:spcPct val="100000"/>
              </a:lnSpc>
              <a:spcBef>
                <a:spcPts val="90"/>
              </a:spcBef>
              <a:buSzPct val="93548"/>
              <a:buAutoNum type="arabicPeriod"/>
              <a:tabLst>
                <a:tab pos="205740" algn="l"/>
              </a:tabLst>
            </a:pPr>
            <a:r>
              <a:rPr sz="1550" b="1" dirty="0">
                <a:latin typeface="Trebuchet MS"/>
                <a:cs typeface="Trebuchet MS"/>
              </a:rPr>
              <a:t>Mentorship</a:t>
            </a:r>
            <a:r>
              <a:rPr sz="1550" b="1" spc="180" dirty="0">
                <a:latin typeface="Trebuchet MS"/>
                <a:cs typeface="Trebuchet MS"/>
              </a:rPr>
              <a:t> </a:t>
            </a:r>
            <a:r>
              <a:rPr sz="1550" b="1" dirty="0">
                <a:latin typeface="Trebuchet MS"/>
                <a:cs typeface="Trebuchet MS"/>
              </a:rPr>
              <a:t>Program</a:t>
            </a:r>
            <a:r>
              <a:rPr sz="1550" b="1" spc="204" dirty="0">
                <a:latin typeface="Trebuchet MS"/>
                <a:cs typeface="Trebuchet MS"/>
              </a:rPr>
              <a:t> </a:t>
            </a:r>
            <a:r>
              <a:rPr sz="1550" b="1" spc="-10" dirty="0">
                <a:latin typeface="Trebuchet MS"/>
                <a:cs typeface="Trebuchet MS"/>
              </a:rPr>
              <a:t>Setup:</a:t>
            </a:r>
            <a:endParaRPr sz="1550">
              <a:latin typeface="Trebuchet MS"/>
              <a:cs typeface="Trebuchet MS"/>
            </a:endParaRPr>
          </a:p>
          <a:p>
            <a:pPr marL="754380" lvl="2" indent="-28448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754380" algn="l"/>
              </a:tabLst>
            </a:pPr>
            <a:r>
              <a:rPr sz="1550" dirty="0">
                <a:latin typeface="Trebuchet MS"/>
                <a:cs typeface="Trebuchet MS"/>
              </a:rPr>
              <a:t>Outreach</a:t>
            </a:r>
            <a:r>
              <a:rPr sz="1550" spc="13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to</a:t>
            </a:r>
            <a:r>
              <a:rPr sz="1550" spc="16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organize</a:t>
            </a:r>
            <a:r>
              <a:rPr sz="1550" spc="14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mentors</a:t>
            </a:r>
            <a:r>
              <a:rPr sz="1550" spc="14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and</a:t>
            </a:r>
            <a:r>
              <a:rPr sz="1550" spc="114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participants:</a:t>
            </a:r>
            <a:r>
              <a:rPr sz="1550" spc="12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170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50,000</a:t>
            </a:r>
            <a:endParaRPr sz="1550">
              <a:latin typeface="Trebuchet MS"/>
              <a:cs typeface="Trebuchet MS"/>
            </a:endParaRPr>
          </a:p>
          <a:p>
            <a:pPr marL="754380" lvl="2" indent="-284480">
              <a:lnSpc>
                <a:spcPct val="100000"/>
              </a:lnSpc>
              <a:spcBef>
                <a:spcPts val="15"/>
              </a:spcBef>
              <a:buAutoNum type="arabicPeriod"/>
              <a:tabLst>
                <a:tab pos="754380" algn="l"/>
              </a:tabLst>
            </a:pPr>
            <a:r>
              <a:rPr sz="1550" dirty="0">
                <a:latin typeface="Trebuchet MS"/>
                <a:cs typeface="Trebuchet MS"/>
              </a:rPr>
              <a:t>Honorariums</a:t>
            </a:r>
            <a:r>
              <a:rPr sz="1550" spc="14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for</a:t>
            </a:r>
            <a:r>
              <a:rPr sz="1550" spc="8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mentors:</a:t>
            </a:r>
            <a:r>
              <a:rPr sz="1550" spc="22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80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150,000</a:t>
            </a:r>
            <a:endParaRPr sz="1550">
              <a:latin typeface="Trebuchet MS"/>
              <a:cs typeface="Trebuchet MS"/>
            </a:endParaRPr>
          </a:p>
          <a:p>
            <a:pPr marL="205740" lvl="2" indent="-201295">
              <a:lnSpc>
                <a:spcPct val="100000"/>
              </a:lnSpc>
              <a:spcBef>
                <a:spcPts val="95"/>
              </a:spcBef>
              <a:buSzPct val="93548"/>
              <a:buAutoNum type="arabicPeriod"/>
              <a:tabLst>
                <a:tab pos="205740" algn="l"/>
              </a:tabLst>
            </a:pPr>
            <a:r>
              <a:rPr sz="1550" b="1" dirty="0">
                <a:latin typeface="Trebuchet MS"/>
                <a:cs typeface="Trebuchet MS"/>
              </a:rPr>
              <a:t>Operational</a:t>
            </a:r>
            <a:r>
              <a:rPr sz="1550" b="1" spc="160" dirty="0">
                <a:latin typeface="Trebuchet MS"/>
                <a:cs typeface="Trebuchet MS"/>
              </a:rPr>
              <a:t> </a:t>
            </a:r>
            <a:r>
              <a:rPr sz="1550" b="1" spc="-10" dirty="0">
                <a:latin typeface="Trebuchet MS"/>
                <a:cs typeface="Trebuchet MS"/>
              </a:rPr>
              <a:t>Costs:</a:t>
            </a:r>
            <a:endParaRPr sz="1550">
              <a:latin typeface="Trebuchet MS"/>
              <a:cs typeface="Trebuchet MS"/>
            </a:endParaRPr>
          </a:p>
          <a:p>
            <a:pPr marL="754380" lvl="3" indent="-284480">
              <a:lnSpc>
                <a:spcPct val="100000"/>
              </a:lnSpc>
              <a:spcBef>
                <a:spcPts val="15"/>
              </a:spcBef>
              <a:buAutoNum type="arabicPeriod"/>
              <a:tabLst>
                <a:tab pos="754380" algn="l"/>
              </a:tabLst>
            </a:pPr>
            <a:r>
              <a:rPr sz="1550" dirty="0">
                <a:latin typeface="Trebuchet MS"/>
                <a:cs typeface="Trebuchet MS"/>
              </a:rPr>
              <a:t>Project</a:t>
            </a:r>
            <a:r>
              <a:rPr sz="1550" spc="11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team</a:t>
            </a:r>
            <a:r>
              <a:rPr sz="1550" spc="10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salaries</a:t>
            </a:r>
            <a:r>
              <a:rPr sz="1550" spc="9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(coordinator,</a:t>
            </a:r>
            <a:r>
              <a:rPr sz="1550" spc="7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support</a:t>
            </a:r>
            <a:r>
              <a:rPr sz="1550" spc="114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staff):</a:t>
            </a:r>
            <a:r>
              <a:rPr sz="1550" spc="8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12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250,000</a:t>
            </a:r>
            <a:endParaRPr sz="1550">
              <a:latin typeface="Trebuchet MS"/>
              <a:cs typeface="Trebuchet MS"/>
            </a:endParaRPr>
          </a:p>
          <a:p>
            <a:pPr marL="754380" lvl="3" indent="-28448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754380" algn="l"/>
              </a:tabLst>
            </a:pPr>
            <a:r>
              <a:rPr sz="1550" dirty="0">
                <a:latin typeface="Trebuchet MS"/>
                <a:cs typeface="Trebuchet MS"/>
              </a:rPr>
              <a:t>Utilities</a:t>
            </a:r>
            <a:r>
              <a:rPr sz="1550" spc="22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and</a:t>
            </a:r>
            <a:r>
              <a:rPr sz="1550" spc="20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communication:</a:t>
            </a:r>
            <a:r>
              <a:rPr sz="1550" spc="11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6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50,000</a:t>
            </a:r>
            <a:endParaRPr sz="1550">
              <a:latin typeface="Trebuchet MS"/>
              <a:cs typeface="Trebuchet MS"/>
            </a:endParaRPr>
          </a:p>
          <a:p>
            <a:pPr marL="205740" lvl="2" indent="-201295">
              <a:lnSpc>
                <a:spcPct val="100000"/>
              </a:lnSpc>
              <a:spcBef>
                <a:spcPts val="90"/>
              </a:spcBef>
              <a:buSzPct val="93548"/>
              <a:buAutoNum type="arabicPeriod"/>
              <a:tabLst>
                <a:tab pos="205740" algn="l"/>
              </a:tabLst>
            </a:pPr>
            <a:r>
              <a:rPr sz="1550" b="1" dirty="0">
                <a:latin typeface="Trebuchet MS"/>
                <a:cs typeface="Trebuchet MS"/>
              </a:rPr>
              <a:t>Events</a:t>
            </a:r>
            <a:r>
              <a:rPr sz="1550" b="1" spc="145" dirty="0">
                <a:latin typeface="Trebuchet MS"/>
                <a:cs typeface="Trebuchet MS"/>
              </a:rPr>
              <a:t> </a:t>
            </a:r>
            <a:r>
              <a:rPr sz="1550" b="1" dirty="0">
                <a:latin typeface="Trebuchet MS"/>
                <a:cs typeface="Trebuchet MS"/>
              </a:rPr>
              <a:t>and</a:t>
            </a:r>
            <a:r>
              <a:rPr sz="1550" b="1" spc="135" dirty="0">
                <a:latin typeface="Trebuchet MS"/>
                <a:cs typeface="Trebuchet MS"/>
              </a:rPr>
              <a:t> </a:t>
            </a:r>
            <a:r>
              <a:rPr sz="1550" b="1" spc="-10" dirty="0">
                <a:latin typeface="Trebuchet MS"/>
                <a:cs typeface="Trebuchet MS"/>
              </a:rPr>
              <a:t>Networking:</a:t>
            </a:r>
            <a:endParaRPr sz="1550">
              <a:latin typeface="Trebuchet MS"/>
              <a:cs typeface="Trebuchet MS"/>
            </a:endParaRPr>
          </a:p>
          <a:p>
            <a:pPr marL="754380" lvl="3" indent="-284480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754380" algn="l"/>
              </a:tabLst>
            </a:pPr>
            <a:r>
              <a:rPr sz="1550" dirty="0">
                <a:latin typeface="Trebuchet MS"/>
                <a:cs typeface="Trebuchet MS"/>
              </a:rPr>
              <a:t>Monthly</a:t>
            </a:r>
            <a:r>
              <a:rPr sz="1550" spc="14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webinars</a:t>
            </a:r>
            <a:r>
              <a:rPr sz="1550" spc="13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and</a:t>
            </a:r>
            <a:r>
              <a:rPr sz="1550" spc="114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meetups:</a:t>
            </a:r>
            <a:r>
              <a:rPr sz="1550" spc="114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7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200,000</a:t>
            </a:r>
            <a:endParaRPr sz="1550">
              <a:latin typeface="Trebuchet MS"/>
              <a:cs typeface="Trebuchet MS"/>
            </a:endParaRPr>
          </a:p>
          <a:p>
            <a:pPr marL="754380" lvl="3" indent="-284480">
              <a:lnSpc>
                <a:spcPct val="100000"/>
              </a:lnSpc>
              <a:spcBef>
                <a:spcPts val="90"/>
              </a:spcBef>
              <a:buAutoNum type="arabicPeriod"/>
              <a:tabLst>
                <a:tab pos="754380" algn="l"/>
              </a:tabLst>
            </a:pPr>
            <a:r>
              <a:rPr sz="1550" dirty="0">
                <a:latin typeface="Trebuchet MS"/>
                <a:cs typeface="Trebuchet MS"/>
              </a:rPr>
              <a:t>Annual</a:t>
            </a:r>
            <a:r>
              <a:rPr sz="1550" spc="16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entrepreneurship</a:t>
            </a:r>
            <a:r>
              <a:rPr sz="1550" spc="22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summit:</a:t>
            </a:r>
            <a:r>
              <a:rPr sz="1550" spc="12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17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300,000</a:t>
            </a:r>
            <a:endParaRPr sz="1550">
              <a:latin typeface="Trebuchet MS"/>
              <a:cs typeface="Trebuchet MS"/>
            </a:endParaRPr>
          </a:p>
          <a:p>
            <a:pPr marL="205740" lvl="2" indent="-201295">
              <a:lnSpc>
                <a:spcPct val="100000"/>
              </a:lnSpc>
              <a:spcBef>
                <a:spcPts val="20"/>
              </a:spcBef>
              <a:buSzPct val="93548"/>
              <a:buAutoNum type="arabicPeriod"/>
              <a:tabLst>
                <a:tab pos="205740" algn="l"/>
              </a:tabLst>
            </a:pPr>
            <a:r>
              <a:rPr sz="1550" b="1" dirty="0">
                <a:latin typeface="Trebuchet MS"/>
                <a:cs typeface="Trebuchet MS"/>
              </a:rPr>
              <a:t>Marketing</a:t>
            </a:r>
            <a:r>
              <a:rPr sz="1550" b="1" spc="130" dirty="0">
                <a:latin typeface="Trebuchet MS"/>
                <a:cs typeface="Trebuchet MS"/>
              </a:rPr>
              <a:t> </a:t>
            </a:r>
            <a:r>
              <a:rPr sz="1550" b="1" dirty="0">
                <a:latin typeface="Trebuchet MS"/>
                <a:cs typeface="Trebuchet MS"/>
              </a:rPr>
              <a:t>and</a:t>
            </a:r>
            <a:r>
              <a:rPr sz="1550" b="1" spc="170" dirty="0">
                <a:latin typeface="Trebuchet MS"/>
                <a:cs typeface="Trebuchet MS"/>
              </a:rPr>
              <a:t> </a:t>
            </a:r>
            <a:r>
              <a:rPr sz="1550" b="1" spc="-10" dirty="0">
                <a:latin typeface="Trebuchet MS"/>
                <a:cs typeface="Trebuchet MS"/>
              </a:rPr>
              <a:t>Outreach:</a:t>
            </a:r>
            <a:endParaRPr sz="1550">
              <a:latin typeface="Trebuchet MS"/>
              <a:cs typeface="Trebuchet MS"/>
            </a:endParaRPr>
          </a:p>
          <a:p>
            <a:pPr marL="754380" lvl="3" indent="-284480">
              <a:lnSpc>
                <a:spcPct val="100000"/>
              </a:lnSpc>
              <a:spcBef>
                <a:spcPts val="90"/>
              </a:spcBef>
              <a:buAutoNum type="arabicPeriod"/>
              <a:tabLst>
                <a:tab pos="754380" algn="l"/>
              </a:tabLst>
            </a:pPr>
            <a:r>
              <a:rPr sz="1550" dirty="0">
                <a:latin typeface="Trebuchet MS"/>
                <a:cs typeface="Trebuchet MS"/>
              </a:rPr>
              <a:t>Social</a:t>
            </a:r>
            <a:r>
              <a:rPr sz="1550" spc="13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media</a:t>
            </a:r>
            <a:r>
              <a:rPr sz="1550" spc="15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campaigns</a:t>
            </a:r>
            <a:r>
              <a:rPr sz="1550" spc="19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and</a:t>
            </a:r>
            <a:r>
              <a:rPr sz="1550" spc="18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advertising:</a:t>
            </a:r>
            <a:r>
              <a:rPr sz="1550" spc="9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50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100,000</a:t>
            </a:r>
            <a:endParaRPr sz="1550">
              <a:latin typeface="Trebuchet MS"/>
              <a:cs typeface="Trebuchet MS"/>
            </a:endParaRPr>
          </a:p>
          <a:p>
            <a:pPr marL="754380" lvl="3" indent="-28448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754380" algn="l"/>
              </a:tabLst>
            </a:pPr>
            <a:r>
              <a:rPr sz="1550" dirty="0">
                <a:latin typeface="Trebuchet MS"/>
                <a:cs typeface="Trebuchet MS"/>
              </a:rPr>
              <a:t>Printed</a:t>
            </a:r>
            <a:r>
              <a:rPr sz="1550" spc="17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materials</a:t>
            </a:r>
            <a:r>
              <a:rPr sz="1550" spc="10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and</a:t>
            </a:r>
            <a:r>
              <a:rPr sz="1550" spc="80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local</a:t>
            </a:r>
            <a:r>
              <a:rPr sz="1550" spc="12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promotion:</a:t>
            </a:r>
            <a:r>
              <a:rPr sz="1550" spc="8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135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50,000</a:t>
            </a:r>
            <a:endParaRPr sz="1550">
              <a:latin typeface="Trebuchet MS"/>
              <a:cs typeface="Trebuchet MS"/>
            </a:endParaRPr>
          </a:p>
          <a:p>
            <a:pPr marL="205740" lvl="2" indent="-201930">
              <a:lnSpc>
                <a:spcPct val="100000"/>
              </a:lnSpc>
              <a:spcBef>
                <a:spcPts val="20"/>
              </a:spcBef>
              <a:buSzPct val="93548"/>
              <a:buAutoNum type="arabicPeriod"/>
              <a:tabLst>
                <a:tab pos="205740" algn="l"/>
              </a:tabLst>
            </a:pPr>
            <a:r>
              <a:rPr sz="1550" b="1" dirty="0">
                <a:latin typeface="Trebuchet MS"/>
                <a:cs typeface="Trebuchet MS"/>
              </a:rPr>
              <a:t>Contingency</a:t>
            </a:r>
            <a:r>
              <a:rPr sz="1550" b="1" spc="175" dirty="0">
                <a:latin typeface="Trebuchet MS"/>
                <a:cs typeface="Trebuchet MS"/>
              </a:rPr>
              <a:t> </a:t>
            </a:r>
            <a:r>
              <a:rPr sz="1550" b="1" dirty="0">
                <a:latin typeface="Trebuchet MS"/>
                <a:cs typeface="Trebuchet MS"/>
              </a:rPr>
              <a:t>and</a:t>
            </a:r>
            <a:r>
              <a:rPr sz="1550" b="1" spc="175" dirty="0">
                <a:latin typeface="Trebuchet MS"/>
                <a:cs typeface="Trebuchet MS"/>
              </a:rPr>
              <a:t> </a:t>
            </a:r>
            <a:r>
              <a:rPr sz="1550" b="1" spc="-10" dirty="0">
                <a:latin typeface="Trebuchet MS"/>
                <a:cs typeface="Trebuchet MS"/>
              </a:rPr>
              <a:t>Miscellaneous:</a:t>
            </a:r>
            <a:endParaRPr sz="1550">
              <a:latin typeface="Trebuchet MS"/>
              <a:cs typeface="Trebuchet MS"/>
            </a:endParaRPr>
          </a:p>
          <a:p>
            <a:pPr marL="753745" lvl="3" indent="-283845">
              <a:lnSpc>
                <a:spcPct val="100000"/>
              </a:lnSpc>
              <a:spcBef>
                <a:spcPts val="90"/>
              </a:spcBef>
              <a:buAutoNum type="arabicPeriod"/>
              <a:tabLst>
                <a:tab pos="753745" algn="l"/>
              </a:tabLst>
            </a:pPr>
            <a:r>
              <a:rPr sz="1550" dirty="0">
                <a:latin typeface="Trebuchet MS"/>
                <a:cs typeface="Trebuchet MS"/>
              </a:rPr>
              <a:t>Unforeseen</a:t>
            </a:r>
            <a:r>
              <a:rPr sz="1550" spc="16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expenses:</a:t>
            </a:r>
            <a:r>
              <a:rPr sz="1550" spc="14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100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50,000</a:t>
            </a:r>
            <a:endParaRPr sz="15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5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550" b="1" dirty="0">
                <a:latin typeface="Trebuchet MS"/>
                <a:cs typeface="Trebuchet MS"/>
              </a:rPr>
              <a:t>Total</a:t>
            </a:r>
            <a:r>
              <a:rPr sz="1550" b="1" spc="60" dirty="0">
                <a:latin typeface="Trebuchet MS"/>
                <a:cs typeface="Trebuchet MS"/>
              </a:rPr>
              <a:t> </a:t>
            </a:r>
            <a:r>
              <a:rPr sz="1550" b="1" dirty="0">
                <a:latin typeface="Trebuchet MS"/>
                <a:cs typeface="Trebuchet MS"/>
              </a:rPr>
              <a:t>Budget:</a:t>
            </a:r>
            <a:r>
              <a:rPr sz="1550" b="1" spc="45" dirty="0">
                <a:latin typeface="Trebuchet MS"/>
                <a:cs typeface="Trebuchet MS"/>
              </a:rPr>
              <a:t> </a:t>
            </a:r>
            <a:r>
              <a:rPr sz="1550" dirty="0">
                <a:latin typeface="Trebuchet MS"/>
                <a:cs typeface="Trebuchet MS"/>
              </a:rPr>
              <a:t>BDT</a:t>
            </a:r>
            <a:r>
              <a:rPr sz="1550" spc="60" dirty="0">
                <a:latin typeface="Trebuchet MS"/>
                <a:cs typeface="Trebuchet MS"/>
              </a:rPr>
              <a:t> </a:t>
            </a:r>
            <a:r>
              <a:rPr sz="1550" spc="-10" dirty="0">
                <a:latin typeface="Trebuchet MS"/>
                <a:cs typeface="Trebuchet MS"/>
              </a:rPr>
              <a:t>1,300,000</a:t>
            </a:r>
            <a:endParaRPr sz="15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8816c53-b0d3-4c1a-a10e-aa4784cf6e23}" enabled="1" method="Privileged" siteId="{fdade0c4-3fea-4320-ae53-1a1742aeff1e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1150</Words>
  <Application>Microsoft Office PowerPoint</Application>
  <PresentationFormat>Widescreen</PresentationFormat>
  <Paragraphs>207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Times New Roman</vt:lpstr>
      <vt:lpstr>Trebuchet MS</vt:lpstr>
      <vt:lpstr>Wingdings</vt:lpstr>
      <vt:lpstr>Wingdings 3</vt:lpstr>
      <vt:lpstr>Office Theme</vt:lpstr>
      <vt:lpstr>NRB PROJECTS Y2025 Dilruba Yasmin January 18, 2025</vt:lpstr>
      <vt:lpstr>PROJECT 1: GREEN BD CLEAN BD</vt:lpstr>
      <vt:lpstr>PROJECT 1: GREEN BD CLEAN BD - Implementation and Budget Framework</vt:lpstr>
      <vt:lpstr>PROJECT 2: EMPOWER-U/ FUTURE READY/SKILL UP</vt:lpstr>
      <vt:lpstr>PROJECT 3: Bridge Hub/ Talent Connect/Pro-Net/Network-Xcel</vt:lpstr>
      <vt:lpstr>ANNEXURE</vt:lpstr>
      <vt:lpstr>PROJECT 1: GREEN CITY CLEAN CITY - Budget Details (Phase1 and 2)</vt:lpstr>
      <vt:lpstr>PROJECT 2: Skill Development - Budget Details (Phase 1 and 2)</vt:lpstr>
      <vt:lpstr>PROJECT 3: Networking - Budget Details (Phase 1 and 2)</vt:lpstr>
      <vt:lpstr>Summary</vt:lpstr>
      <vt:lpstr>Teamwork requirements to perform the projects</vt:lpstr>
      <vt:lpstr>Work procedure plan</vt:lpstr>
      <vt:lpstr>How you can contribute?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Sanjar Nafis Ahmad</cp:lastModifiedBy>
  <cp:revision>3</cp:revision>
  <dcterms:created xsi:type="dcterms:W3CDTF">2025-02-23T01:08:46Z</dcterms:created>
  <dcterms:modified xsi:type="dcterms:W3CDTF">2025-02-23T03:31:50Z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2025-01-18T00:00:00Z</vt:filetime>
  </property>
  <property fmtid="{D5CDD505-2E9C-101B-9397-08002B2CF9AE}" pid="3" name="LastSaved">
    <vt:filetime>2025-02-23T00:00:00Z</vt:filetime>
  </property>
</Properties>
</file>